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58" r:id="rId6"/>
    <p:sldId id="257" r:id="rId7"/>
    <p:sldId id="259" r:id="rId8"/>
    <p:sldId id="260" r:id="rId9"/>
    <p:sldId id="261" r:id="rId10"/>
    <p:sldId id="263" r:id="rId11"/>
    <p:sldId id="264" r:id="rId12"/>
    <p:sldId id="262" r:id="rId13"/>
    <p:sldId id="265" r:id="rId14"/>
    <p:sldId id="267" r:id="rId15"/>
    <p:sldId id="282" r:id="rId16"/>
    <p:sldId id="266" r:id="rId17"/>
    <p:sldId id="268" r:id="rId18"/>
    <p:sldId id="269" r:id="rId19"/>
    <p:sldId id="283" r:id="rId20"/>
    <p:sldId id="270" r:id="rId21"/>
    <p:sldId id="272" r:id="rId22"/>
    <p:sldId id="271" r:id="rId23"/>
    <p:sldId id="284" r:id="rId24"/>
    <p:sldId id="274" r:id="rId25"/>
    <p:sldId id="273" r:id="rId26"/>
    <p:sldId id="276" r:id="rId27"/>
    <p:sldId id="275" r:id="rId28"/>
    <p:sldId id="280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D7BA1-FC09-EFC1-2E3F-381A7490A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43B4B-E238-6F2F-9370-E4C5EF0CE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E4440-C6FD-E021-6D63-EF7E01C0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9BDC2-FDC9-6F96-3306-DAF667A1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26F82-A173-DE4A-3886-AAEBBB7D5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5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84D65-5302-7406-0E5F-178D2228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0417CA-B901-8DE7-D7B0-B88F50625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CB6FC7-C061-3119-B862-8C89759D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3B7B4-02A8-0A59-6847-1A44159F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57E1B-09F0-6F79-90E2-34203FF9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3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0CD06F-D145-868C-84A4-5A4627F1B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B62052-8F00-E66C-741A-F1226E12B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930A3D-040E-5CC5-027D-9A40BE0A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3B06BD-119A-3556-1AB8-86B1174E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2CFD1-F303-4E07-0201-46F3728C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D0112-32B6-2460-8CB6-57475E66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29A35-0DF2-9DBD-4711-B6AE8748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2EDE0A-DA8D-E022-DC51-5B12FEC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31AD8-E94C-4508-6CF0-D4D43C3E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09706-78D5-0259-1380-227CF654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1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1DCE-A598-BF37-FDB8-DBD90AB0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37782-AFD3-A466-643B-A6E133F5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2AD11-156D-62A7-0BB8-6F3017DA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14B9C1-6FBE-8F98-E4DD-DFE703C8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70158-7EF0-A18F-B753-D6C71922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4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56B92-2421-C97F-DC28-611C19CF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B48C6-BEB0-7E1C-9284-F2FE2F61F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A0858E-8E50-22E6-51A0-EF9CB1D8B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BB3201-6B33-EAA5-1EF6-BCC5DB1F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BD210-529D-3890-EF7C-AF005A61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0EFEC6-A524-6FD9-3862-D7EF03A7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FC846-40C8-3306-5CF8-717A4030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A060E-133F-E130-A331-2AA739F28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5D412A-7A36-33DA-5C96-D388FCE85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D83B0C-C5C2-DDD4-C25D-73553B452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FAD56-DF7A-9AE0-E214-3A8BDB944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2CC34F-DC1A-AB3A-11F5-1867D38FC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4A4E6F-9710-C72F-F54A-61EDE451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1B4B57-D9C7-4B31-0403-EF7A5C9D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A404F-1ABB-3D86-A9BE-D4529469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FCD218-C347-D610-0606-01C1E725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955F2C-5EB0-398E-0A0E-8D0FA9BC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E7231B-1E9D-0E52-AC1B-C695C42F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9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F3B728-4F25-CC77-0097-162662C9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A58026-8667-D172-6A03-6D12FBD9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6952D-DFEB-464A-2953-A267C49C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C4B5C-3647-D006-D694-B2DCADE8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85A587-0DD5-C06C-71A4-4876CAFF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811A1E-A422-652F-E6DD-7EAB34165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CBA53-AA1D-C340-99A9-855EE1FD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C0B9E-A8FF-ABB9-00B8-E44B06BC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BBDFC3-32A8-FF29-98A7-01148850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5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FEA63-EF5C-C11C-7E46-E6A3B440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7D4D74-13F1-36FE-561F-417C99E91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65912A-4B7E-AA76-B3A7-9C84E3A35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36282-4E02-8B3E-6311-505EE6C0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36499F-F56F-6598-84AC-27143ED7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09756-5CD8-1CAA-BAFB-A61342F6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6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1F50D9-7C2B-213D-D62B-1237885F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67AD2-C06B-A6BB-E77B-7380FB569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4D958-E0D9-1D17-B1FD-A95C6810E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93361F-0961-414D-B6EC-22FC832100D0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4B855-E574-6CD5-391D-E0AFDF86B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F56793-1464-1E72-68B7-6814BBB01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AEC315-6891-4D87-9835-02E8188FDD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upport.google.com/google-ads/answer/9247359?sjid=2438542294709080675-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01788-70C5-34A0-53F4-56E74AC0C7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Knowledge Distillation</a:t>
            </a:r>
            <a:r>
              <a:rPr lang="ko-KR" altLang="en-US" b="1" dirty="0"/>
              <a:t>의 과거와 현재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946270-C7C4-AC66-5515-9EF269097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482" y="4463972"/>
            <a:ext cx="3755036" cy="77509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플러스 </a:t>
            </a:r>
            <a:r>
              <a:rPr lang="en-US" altLang="ko-KR" dirty="0"/>
              <a:t>AI 3</a:t>
            </a:r>
            <a:r>
              <a:rPr lang="ko-KR" altLang="en-US" dirty="0"/>
              <a:t>기 </a:t>
            </a:r>
            <a:r>
              <a:rPr lang="ko-KR" altLang="en-US" dirty="0" err="1"/>
              <a:t>학습메이트</a:t>
            </a:r>
            <a:r>
              <a:rPr lang="ko-KR" altLang="en-US" dirty="0"/>
              <a:t> 김경호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19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C6FD-1070-9E94-1980-A28A17A0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66726465-DE00-8A32-8B6B-3BB675B49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92667"/>
            <a:ext cx="1016656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훈련과 배포는 목적이 다르다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복잡한 모델을 그대로 배포하기엔 비효율적이다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KD는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성능과 속도의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</a:t>
            </a:r>
            <a:r>
              <a:rPr lang="en-US" altLang="ko-KR" b="1" dirty="0">
                <a:latin typeface="Arial" panose="020B0604020202020204" pitchFamily="34" charset="0"/>
              </a:rPr>
              <a:t>-off</a:t>
            </a:r>
            <a:r>
              <a:rPr lang="ko-KR" altLang="en-US" b="1" dirty="0">
                <a:latin typeface="Arial" panose="020B0604020202020204" pitchFamily="34" charset="0"/>
              </a:rPr>
              <a:t> 관계에서 균형을 잡는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전략이다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74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13F3-8430-13F1-FCBB-38E21B5B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86C2B-693B-4B91-64E9-510F139C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KD</a:t>
            </a:r>
            <a:r>
              <a:rPr lang="ko-KR" altLang="en-US" b="1" dirty="0"/>
              <a:t>의 초기 이론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38CB7-0A5E-86EB-7D27-CB8AA9D8C2B1}"/>
              </a:ext>
            </a:extLst>
          </p:cNvPr>
          <p:cNvSpPr txBox="1"/>
          <p:nvPr/>
        </p:nvSpPr>
        <p:spPr>
          <a:xfrm>
            <a:off x="-43720" y="5077198"/>
            <a:ext cx="677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https://www.qualcomm.com/news/onq/2023/11/accelerating-generative-ai-at-the-edge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CA41CE-1063-2D7E-A79E-86AA45EBFF6C}"/>
              </a:ext>
            </a:extLst>
          </p:cNvPr>
          <p:cNvGrpSpPr/>
          <p:nvPr/>
        </p:nvGrpSpPr>
        <p:grpSpPr>
          <a:xfrm>
            <a:off x="0" y="1457637"/>
            <a:ext cx="6775554" cy="3526593"/>
            <a:chOff x="0" y="1457637"/>
            <a:chExt cx="7753350" cy="4362450"/>
          </a:xfrm>
        </p:grpSpPr>
        <p:pic>
          <p:nvPicPr>
            <p:cNvPr id="2050" name="Picture 2" descr="A chart illustrating how the knowledge distillation transfer learning method makes AI models more efficient.">
              <a:extLst>
                <a:ext uri="{FF2B5EF4-FFF2-40B4-BE49-F238E27FC236}">
                  <a16:creationId xmlns:a16="http://schemas.microsoft.com/office/drawing/2014/main" id="{601C86D2-2027-495B-C05E-6E9A31A0B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7637"/>
              <a:ext cx="7753350" cy="436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7E4ECF-6002-5086-F982-581DDF560A4E}"/>
                </a:ext>
              </a:extLst>
            </p:cNvPr>
            <p:cNvSpPr/>
            <p:nvPr/>
          </p:nvSpPr>
          <p:spPr>
            <a:xfrm>
              <a:off x="3660098" y="1566942"/>
              <a:ext cx="1361607" cy="4042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020D806-6C29-13FA-891E-6936B99B7552}"/>
                </a:ext>
              </a:extLst>
            </p:cNvPr>
            <p:cNvSpPr/>
            <p:nvPr/>
          </p:nvSpPr>
          <p:spPr>
            <a:xfrm>
              <a:off x="3062990" y="5300900"/>
              <a:ext cx="1361607" cy="40426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3F732E-01A2-6360-0E65-C40ED7B68FDB}"/>
                </a:ext>
              </a:extLst>
            </p:cNvPr>
            <p:cNvSpPr/>
            <p:nvPr/>
          </p:nvSpPr>
          <p:spPr>
            <a:xfrm>
              <a:off x="5021705" y="2440277"/>
              <a:ext cx="816964" cy="273132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17A689-6F35-BF11-819F-8961D7F5792E}"/>
                </a:ext>
              </a:extLst>
            </p:cNvPr>
            <p:cNvSpPr/>
            <p:nvPr/>
          </p:nvSpPr>
          <p:spPr>
            <a:xfrm>
              <a:off x="5996067" y="3964281"/>
              <a:ext cx="637082" cy="120732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C2C956-BA74-0BFF-1CB3-FD0DBDD0C67D}"/>
              </a:ext>
            </a:extLst>
          </p:cNvPr>
          <p:cNvSpPr txBox="1"/>
          <p:nvPr/>
        </p:nvSpPr>
        <p:spPr>
          <a:xfrm>
            <a:off x="6775555" y="460550"/>
            <a:ext cx="54164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상황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이미지 분류 </a:t>
            </a:r>
            <a:r>
              <a:rPr lang="en-US" altLang="ko-KR" sz="2800" b="1" dirty="0"/>
              <a:t>(CNN)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sz="2800" b="1" dirty="0"/>
              <a:t>모델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개</a:t>
            </a:r>
            <a:endParaRPr lang="en-US" altLang="ko-KR" sz="2800" b="1" dirty="0"/>
          </a:p>
          <a:p>
            <a:pPr marL="342900" indent="-342900">
              <a:buAutoNum type="arabicParenR"/>
            </a:pPr>
            <a:r>
              <a:rPr lang="en-US" altLang="ko-KR" sz="2100" b="1" dirty="0"/>
              <a:t>Teacher model </a:t>
            </a:r>
            <a:r>
              <a:rPr lang="en-US" altLang="ko-KR" sz="2100" dirty="0"/>
              <a:t>: </a:t>
            </a:r>
            <a:r>
              <a:rPr lang="ko-KR" altLang="en-US" sz="2100" dirty="0"/>
              <a:t>상대적으로 무겁고 성능 좋은 모델</a:t>
            </a:r>
            <a:endParaRPr lang="en-US" altLang="ko-KR" sz="2100" dirty="0"/>
          </a:p>
          <a:p>
            <a:pPr marL="342900" indent="-342900">
              <a:buAutoNum type="arabicParenR"/>
            </a:pPr>
            <a:r>
              <a:rPr lang="en-US" altLang="ko-KR" sz="2100" b="1" dirty="0"/>
              <a:t>Student model </a:t>
            </a:r>
            <a:r>
              <a:rPr lang="en-US" altLang="ko-KR" sz="2100" dirty="0"/>
              <a:t>: </a:t>
            </a:r>
            <a:r>
              <a:rPr lang="ko-KR" altLang="en-US" sz="2100" dirty="0"/>
              <a:t>상대적으로 가볍고 성능이 </a:t>
            </a:r>
            <a:r>
              <a:rPr lang="ko-KR" altLang="en-US" sz="2100" dirty="0" err="1"/>
              <a:t>안좋은</a:t>
            </a:r>
            <a:r>
              <a:rPr lang="ko-KR" altLang="en-US" sz="2100" dirty="0"/>
              <a:t> 모델</a:t>
            </a:r>
            <a:endParaRPr lang="en-US" altLang="ko-KR" sz="21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800" b="1" dirty="0"/>
              <a:t>Loss</a:t>
            </a:r>
            <a:r>
              <a:rPr lang="ko-KR" altLang="en-US" sz="2800" b="1" dirty="0"/>
              <a:t>는 </a:t>
            </a:r>
            <a:r>
              <a:rPr lang="en-US" altLang="ko-KR" sz="2800" b="1" dirty="0"/>
              <a:t>2</a:t>
            </a:r>
            <a:r>
              <a:rPr lang="ko-KR" altLang="en-US" sz="2800" b="1" dirty="0"/>
              <a:t>개</a:t>
            </a:r>
            <a:endParaRPr lang="en-US" altLang="ko-KR" sz="2800" b="1" dirty="0"/>
          </a:p>
          <a:p>
            <a:pPr marL="342900" indent="-342900">
              <a:buFontTx/>
              <a:buAutoNum type="arabicParenR"/>
            </a:pPr>
            <a:r>
              <a:rPr lang="en-US" altLang="ko-KR" sz="2100" b="1" dirty="0" err="1"/>
              <a:t>Softtarget</a:t>
            </a:r>
            <a:r>
              <a:rPr lang="ko-KR" altLang="en-US" sz="2100" dirty="0"/>
              <a:t>으로 비교</a:t>
            </a:r>
            <a:r>
              <a:rPr lang="en-US" altLang="ko-KR" sz="2100" b="1" dirty="0"/>
              <a:t>(KL): </a:t>
            </a:r>
            <a:r>
              <a:rPr lang="en-US" altLang="ko-KR" sz="2100" dirty="0"/>
              <a:t>Teacher</a:t>
            </a:r>
            <a:r>
              <a:rPr lang="ko-KR" altLang="en-US" sz="2100" dirty="0"/>
              <a:t> </a:t>
            </a:r>
            <a:r>
              <a:rPr lang="en-US" altLang="ko-KR" sz="2100" dirty="0"/>
              <a:t>model</a:t>
            </a:r>
            <a:r>
              <a:rPr lang="ko-KR" altLang="en-US" sz="2100" dirty="0"/>
              <a:t> </a:t>
            </a:r>
            <a:r>
              <a:rPr lang="en-US" altLang="ko-KR" sz="2100" dirty="0"/>
              <a:t>–</a:t>
            </a:r>
            <a:r>
              <a:rPr lang="ko-KR" altLang="en-US" sz="2100" dirty="0"/>
              <a:t> </a:t>
            </a:r>
            <a:r>
              <a:rPr lang="en-US" altLang="ko-KR" sz="2100" dirty="0"/>
              <a:t>Student model :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2100" b="1" dirty="0" err="1"/>
              <a:t>Hardtarget</a:t>
            </a:r>
            <a:r>
              <a:rPr lang="ko-KR" altLang="en-US" sz="2100" dirty="0"/>
              <a:t>으로 비교</a:t>
            </a:r>
            <a:r>
              <a:rPr lang="en-US" altLang="ko-KR" sz="2100" b="1" dirty="0"/>
              <a:t>(CE): </a:t>
            </a:r>
            <a:r>
              <a:rPr lang="en-US" altLang="ko-KR" sz="2100" dirty="0"/>
              <a:t>Ground truth – Student model 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8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33A417-844E-A353-BF8D-00646C8E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29" y="361499"/>
            <a:ext cx="10515600" cy="1106061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005082-E612-E695-69B9-C09735E248CD}"/>
              </a:ext>
            </a:extLst>
          </p:cNvPr>
          <p:cNvGrpSpPr/>
          <p:nvPr/>
        </p:nvGrpSpPr>
        <p:grpSpPr>
          <a:xfrm>
            <a:off x="643329" y="2872706"/>
            <a:ext cx="8029575" cy="2295525"/>
            <a:chOff x="643329" y="1742249"/>
            <a:chExt cx="8029575" cy="22955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6C985A-7FA7-21E5-A943-3E203F6D3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29" y="1742249"/>
              <a:ext cx="8029575" cy="22955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7E4ACB-F3F2-8CF4-BCAF-428E9A28C922}"/>
                </a:ext>
              </a:extLst>
            </p:cNvPr>
            <p:cNvSpPr/>
            <p:nvPr/>
          </p:nvSpPr>
          <p:spPr>
            <a:xfrm>
              <a:off x="1229194" y="3429001"/>
              <a:ext cx="4444583" cy="3560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1DE9A0-19EC-F540-1E44-89D0A7AB67FB}"/>
              </a:ext>
            </a:extLst>
          </p:cNvPr>
          <p:cNvGrpSpPr/>
          <p:nvPr/>
        </p:nvGrpSpPr>
        <p:grpSpPr>
          <a:xfrm>
            <a:off x="3655102" y="1035847"/>
            <a:ext cx="2638269" cy="272322"/>
            <a:chOff x="3655102" y="1035847"/>
            <a:chExt cx="2638269" cy="2723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6489CC-6AB5-5D70-E82E-1386AFCD2685}"/>
                </a:ext>
              </a:extLst>
            </p:cNvPr>
            <p:cNvSpPr/>
            <p:nvPr/>
          </p:nvSpPr>
          <p:spPr>
            <a:xfrm>
              <a:off x="5508886" y="1035847"/>
              <a:ext cx="784485" cy="2554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9965CD-331F-0FA5-993D-A0AB982EAED7}"/>
                </a:ext>
              </a:extLst>
            </p:cNvPr>
            <p:cNvSpPr/>
            <p:nvPr/>
          </p:nvSpPr>
          <p:spPr>
            <a:xfrm>
              <a:off x="3655102" y="1052687"/>
              <a:ext cx="784485" cy="25548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9D20D8-29E6-78B0-EDA5-1D1DA0C7E13F}"/>
              </a:ext>
            </a:extLst>
          </p:cNvPr>
          <p:cNvGrpSpPr/>
          <p:nvPr/>
        </p:nvGrpSpPr>
        <p:grpSpPr>
          <a:xfrm>
            <a:off x="643406" y="1467560"/>
            <a:ext cx="4067175" cy="1409700"/>
            <a:chOff x="643406" y="1467560"/>
            <a:chExt cx="4067175" cy="14097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6620157-A2E6-61B8-7811-210F080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406" y="1467560"/>
              <a:ext cx="4067175" cy="140970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17957FE-3E1A-C9F6-0B79-5C7784771721}"/>
                </a:ext>
              </a:extLst>
            </p:cNvPr>
            <p:cNvSpPr/>
            <p:nvPr/>
          </p:nvSpPr>
          <p:spPr>
            <a:xfrm>
              <a:off x="2953063" y="1626951"/>
              <a:ext cx="1356610" cy="4641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78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6976-084D-DF00-AEF1-1D1310A8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5AC9C8F-3323-EE10-0A8A-932F8A762BBB}"/>
              </a:ext>
            </a:extLst>
          </p:cNvPr>
          <p:cNvGrpSpPr/>
          <p:nvPr/>
        </p:nvGrpSpPr>
        <p:grpSpPr>
          <a:xfrm>
            <a:off x="336108" y="793003"/>
            <a:ext cx="4067175" cy="1409700"/>
            <a:chOff x="643406" y="1467560"/>
            <a:chExt cx="4067175" cy="14097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579A3F-B1C5-4D13-D330-5155CBC6F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06" y="1467560"/>
              <a:ext cx="4067175" cy="14097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CC0CD8-DF7A-5FED-44B8-A17EA5DF8520}"/>
                </a:ext>
              </a:extLst>
            </p:cNvPr>
            <p:cNvSpPr/>
            <p:nvPr/>
          </p:nvSpPr>
          <p:spPr>
            <a:xfrm>
              <a:off x="2953063" y="1626951"/>
              <a:ext cx="1356610" cy="4641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2C117B0-B3CD-CAF4-762C-01A4718B4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272"/>
            <a:ext cx="5535466" cy="270439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1705C6-8BD0-2584-4488-A1143C4280AC}"/>
              </a:ext>
            </a:extLst>
          </p:cNvPr>
          <p:cNvGrpSpPr/>
          <p:nvPr/>
        </p:nvGrpSpPr>
        <p:grpSpPr>
          <a:xfrm>
            <a:off x="585945" y="3386638"/>
            <a:ext cx="11091163" cy="1015867"/>
            <a:chOff x="585945" y="3386638"/>
            <a:chExt cx="11091163" cy="10158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7DD3BE-3FF9-588B-8C29-EBE3AB542D04}"/>
                </a:ext>
              </a:extLst>
            </p:cNvPr>
            <p:cNvSpPr txBox="1"/>
            <p:nvPr/>
          </p:nvSpPr>
          <p:spPr>
            <a:xfrm>
              <a:off x="585945" y="3572109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T</a:t>
              </a:r>
              <a:r>
                <a:rPr lang="ko-KR" altLang="en-US" b="1" dirty="0"/>
                <a:t>가 작다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3D359F-0F16-D2D1-305C-520D64BB0F33}"/>
                </a:ext>
              </a:extLst>
            </p:cNvPr>
            <p:cNvSpPr txBox="1"/>
            <p:nvPr/>
          </p:nvSpPr>
          <p:spPr>
            <a:xfrm>
              <a:off x="2387185" y="3589211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분모가 작다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6C2512-941D-9BAF-57D5-760D50442BC6}"/>
                </a:ext>
              </a:extLst>
            </p:cNvPr>
            <p:cNvSpPr txBox="1"/>
            <p:nvPr/>
          </p:nvSpPr>
          <p:spPr>
            <a:xfrm>
              <a:off x="4494758" y="3386638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지수 함수에 전반적으로 큰 값이 대입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2D02CC-6959-BCB2-8BCC-F624FA6B90C2}"/>
                </a:ext>
              </a:extLst>
            </p:cNvPr>
            <p:cNvSpPr txBox="1"/>
            <p:nvPr/>
          </p:nvSpPr>
          <p:spPr>
            <a:xfrm>
              <a:off x="9803338" y="3479175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비주류 클래스 우열 학습이 </a:t>
              </a:r>
              <a:r>
                <a:rPr lang="ko-KR" altLang="en-US" b="1" dirty="0" err="1"/>
                <a:t>어려워짐</a:t>
              </a:r>
              <a:endParaRPr lang="ko-KR" altLang="en-U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0A63F5-80F5-CA2F-D7A8-DEE86386F928}"/>
                </a:ext>
              </a:extLst>
            </p:cNvPr>
            <p:cNvSpPr txBox="1"/>
            <p:nvPr/>
          </p:nvSpPr>
          <p:spPr>
            <a:xfrm>
              <a:off x="7022034" y="3589211"/>
              <a:ext cx="1873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값이 극단적으로 바뀜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EC95DDD6-1A7E-20F5-D8DC-68382CF93BF5}"/>
                </a:ext>
              </a:extLst>
            </p:cNvPr>
            <p:cNvSpPr/>
            <p:nvPr/>
          </p:nvSpPr>
          <p:spPr>
            <a:xfrm>
              <a:off x="1709753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1DE2044-1490-EF00-259E-8C45E565F468}"/>
                </a:ext>
              </a:extLst>
            </p:cNvPr>
            <p:cNvSpPr/>
            <p:nvPr/>
          </p:nvSpPr>
          <p:spPr>
            <a:xfrm>
              <a:off x="3828635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B8C590B9-0393-019D-8DA3-A9E714709F8E}"/>
                </a:ext>
              </a:extLst>
            </p:cNvPr>
            <p:cNvSpPr/>
            <p:nvPr/>
          </p:nvSpPr>
          <p:spPr>
            <a:xfrm>
              <a:off x="6328096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A93FF832-2D5B-BE8A-DD0F-1B5E07948CED}"/>
                </a:ext>
              </a:extLst>
            </p:cNvPr>
            <p:cNvSpPr/>
            <p:nvPr/>
          </p:nvSpPr>
          <p:spPr>
            <a:xfrm>
              <a:off x="9002602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516525-1C7A-9163-C3FF-0E5F21C11D20}"/>
              </a:ext>
            </a:extLst>
          </p:cNvPr>
          <p:cNvGrpSpPr/>
          <p:nvPr/>
        </p:nvGrpSpPr>
        <p:grpSpPr>
          <a:xfrm>
            <a:off x="550418" y="5013112"/>
            <a:ext cx="11091163" cy="1015867"/>
            <a:chOff x="585945" y="3386638"/>
            <a:chExt cx="11091163" cy="101586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12F4F2-DEEC-FF76-1920-34078DD9E515}"/>
                </a:ext>
              </a:extLst>
            </p:cNvPr>
            <p:cNvSpPr txBox="1"/>
            <p:nvPr/>
          </p:nvSpPr>
          <p:spPr>
            <a:xfrm>
              <a:off x="585945" y="3572109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T</a:t>
              </a:r>
              <a:r>
                <a:rPr lang="ko-KR" altLang="en-US" b="1" dirty="0"/>
                <a:t>가 크다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B34356-6FEB-3849-C667-BBB0E7B0411F}"/>
                </a:ext>
              </a:extLst>
            </p:cNvPr>
            <p:cNvSpPr txBox="1"/>
            <p:nvPr/>
          </p:nvSpPr>
          <p:spPr>
            <a:xfrm>
              <a:off x="2387185" y="3589211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분모가 크다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273C26-35C5-F451-8126-4776F4CFFA37}"/>
                </a:ext>
              </a:extLst>
            </p:cNvPr>
            <p:cNvSpPr txBox="1"/>
            <p:nvPr/>
          </p:nvSpPr>
          <p:spPr>
            <a:xfrm>
              <a:off x="4494758" y="3386638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지수 함수에 전반적으로 작은 값이 대입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BBEFC89-A94A-DD7C-2C00-509789CEFDA6}"/>
                </a:ext>
              </a:extLst>
            </p:cNvPr>
            <p:cNvSpPr txBox="1"/>
            <p:nvPr/>
          </p:nvSpPr>
          <p:spPr>
            <a:xfrm>
              <a:off x="9803338" y="3479175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비주류 클래스 우열 학습이 가능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07286C-11F1-CB16-1390-4233D53C0931}"/>
                </a:ext>
              </a:extLst>
            </p:cNvPr>
            <p:cNvSpPr txBox="1"/>
            <p:nvPr/>
          </p:nvSpPr>
          <p:spPr>
            <a:xfrm>
              <a:off x="7022034" y="3589211"/>
              <a:ext cx="1873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값이 비슷하게 유지</a:t>
              </a: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7CBF6013-7538-A6A8-4623-0863C86A1BDC}"/>
                </a:ext>
              </a:extLst>
            </p:cNvPr>
            <p:cNvSpPr/>
            <p:nvPr/>
          </p:nvSpPr>
          <p:spPr>
            <a:xfrm>
              <a:off x="1709753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6329DAB7-C3CA-2D1F-5141-CCD71F0DAA1D}"/>
                </a:ext>
              </a:extLst>
            </p:cNvPr>
            <p:cNvSpPr/>
            <p:nvPr/>
          </p:nvSpPr>
          <p:spPr>
            <a:xfrm>
              <a:off x="3828635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E2E95661-BC45-A4DA-BA4D-FC47C561A80A}"/>
                </a:ext>
              </a:extLst>
            </p:cNvPr>
            <p:cNvSpPr/>
            <p:nvPr/>
          </p:nvSpPr>
          <p:spPr>
            <a:xfrm>
              <a:off x="6328096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FA6E1A35-6D47-FA7F-D102-FED62D17DC18}"/>
                </a:ext>
              </a:extLst>
            </p:cNvPr>
            <p:cNvSpPr/>
            <p:nvPr/>
          </p:nvSpPr>
          <p:spPr>
            <a:xfrm>
              <a:off x="9002602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706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FB10-ED71-7490-5117-E2E42537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8A5ABE-C8C8-91C0-7CFA-215137E83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991"/>
            <a:ext cx="12192000" cy="1071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EEDEF6-FD41-6BEC-E98C-66629AF3ACBB}"/>
              </a:ext>
            </a:extLst>
          </p:cNvPr>
          <p:cNvSpPr txBox="1"/>
          <p:nvPr/>
        </p:nvSpPr>
        <p:spPr>
          <a:xfrm>
            <a:off x="89940" y="499614"/>
            <a:ext cx="12012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원문</a:t>
            </a:r>
            <a:r>
              <a:rPr lang="en-US" altLang="ko-KR" sz="2800" b="1" dirty="0"/>
              <a:t>)</a:t>
            </a:r>
          </a:p>
          <a:p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2D9F4-284C-A677-6620-7ACA1075D5DD}"/>
              </a:ext>
            </a:extLst>
          </p:cNvPr>
          <p:cNvSpPr txBox="1"/>
          <p:nvPr/>
        </p:nvSpPr>
        <p:spPr>
          <a:xfrm>
            <a:off x="89940" y="3553899"/>
            <a:ext cx="11617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번역</a:t>
            </a:r>
            <a:r>
              <a:rPr lang="en-US" altLang="ko-KR" sz="2800" b="1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우리의 일반화된 접근법</a:t>
            </a:r>
            <a:r>
              <a:rPr lang="en-US" altLang="ko-KR" dirty="0"/>
              <a:t>(distillation)</a:t>
            </a:r>
            <a:r>
              <a:rPr lang="ko-KR" altLang="en-US" dirty="0"/>
              <a:t>은 최종 </a:t>
            </a:r>
            <a:r>
              <a:rPr lang="en-US" altLang="ko-KR" b="1" dirty="0" err="1"/>
              <a:t>softmax</a:t>
            </a:r>
            <a:r>
              <a:rPr lang="ko-KR" altLang="en-US" b="1" dirty="0"/>
              <a:t>에 </a:t>
            </a:r>
            <a:r>
              <a:rPr lang="en-US" altLang="ko-KR" b="1" dirty="0"/>
              <a:t>temperature</a:t>
            </a:r>
            <a:r>
              <a:rPr lang="ko-KR" altLang="en-US" b="1" dirty="0"/>
              <a:t>를 올려서</a:t>
            </a:r>
            <a:r>
              <a:rPr lang="en-US" altLang="ko-KR" dirty="0"/>
              <a:t>, </a:t>
            </a:r>
            <a:r>
              <a:rPr lang="ko-KR" altLang="en-US" b="1" dirty="0"/>
              <a:t>모델이 적절히 부드러운 확률 </a:t>
            </a:r>
            <a:r>
              <a:rPr lang="ko-KR" altLang="en-US" dirty="0"/>
              <a:t>분포를 생성하도록 하는 것이다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C1F27E-5CC1-B22E-24CA-19BF8EB73561}"/>
              </a:ext>
            </a:extLst>
          </p:cNvPr>
          <p:cNvCxnSpPr>
            <a:cxnSpLocks/>
          </p:cNvCxnSpPr>
          <p:nvPr/>
        </p:nvCxnSpPr>
        <p:spPr>
          <a:xfrm>
            <a:off x="6160957" y="1628323"/>
            <a:ext cx="57187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EE15DD-ECC7-7A85-24F4-42C80E59D110}"/>
              </a:ext>
            </a:extLst>
          </p:cNvPr>
          <p:cNvCxnSpPr>
            <a:cxnSpLocks/>
          </p:cNvCxnSpPr>
          <p:nvPr/>
        </p:nvCxnSpPr>
        <p:spPr>
          <a:xfrm>
            <a:off x="0" y="1938120"/>
            <a:ext cx="1181224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917704-EE0E-777B-1D96-1EFFB9BBCD5A}"/>
              </a:ext>
            </a:extLst>
          </p:cNvPr>
          <p:cNvCxnSpPr>
            <a:cxnSpLocks/>
          </p:cNvCxnSpPr>
          <p:nvPr/>
        </p:nvCxnSpPr>
        <p:spPr>
          <a:xfrm>
            <a:off x="67456" y="2240421"/>
            <a:ext cx="159645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7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F84D-F378-FE57-532A-B1E5720CD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7F27CD59-45F5-FCA6-3C0F-6B38278B3A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8436" y="1324706"/>
            <a:ext cx="894026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b="1" dirty="0"/>
              <a:t>Teacher model(</a:t>
            </a:r>
            <a:r>
              <a:rPr lang="ko-KR" altLang="en-US" b="1" dirty="0"/>
              <a:t>학습 완료</a:t>
            </a:r>
            <a:r>
              <a:rPr lang="en-US" altLang="ko-KR" b="1" dirty="0"/>
              <a:t>)</a:t>
            </a:r>
            <a:r>
              <a:rPr lang="ko-KR" altLang="en-US" b="1" dirty="0"/>
              <a:t>의 지식 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ko-KR" b="1" dirty="0"/>
              <a:t>-&gt; Student</a:t>
            </a:r>
            <a:r>
              <a:rPr lang="ko-KR" altLang="en-US" b="1" dirty="0"/>
              <a:t> </a:t>
            </a:r>
            <a:r>
              <a:rPr lang="en-US" altLang="ko-KR" b="1" dirty="0"/>
              <a:t>model(</a:t>
            </a:r>
            <a:r>
              <a:rPr lang="ko-KR" altLang="en-US" b="1" dirty="0"/>
              <a:t>미 학습 모델</a:t>
            </a:r>
            <a:r>
              <a:rPr lang="en-US" altLang="ko-KR" b="1" dirty="0"/>
              <a:t>) </a:t>
            </a:r>
            <a:r>
              <a:rPr lang="ko-KR" altLang="en-US" b="1" dirty="0"/>
              <a:t>과정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b="1" dirty="0"/>
              <a:t>KL Loss</a:t>
            </a:r>
            <a:r>
              <a:rPr lang="ko-KR" altLang="en-US" b="1" dirty="0"/>
              <a:t>와 </a:t>
            </a:r>
            <a:r>
              <a:rPr lang="en-US" altLang="ko-KR" b="1" dirty="0"/>
              <a:t>CE Loss</a:t>
            </a:r>
            <a:r>
              <a:rPr lang="ko-KR" altLang="en-US" b="1" dirty="0"/>
              <a:t>의 가중합이라는 가공된 </a:t>
            </a:r>
            <a:r>
              <a:rPr lang="en-US" altLang="ko-KR" b="1" dirty="0"/>
              <a:t>Loss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b="1" dirty="0"/>
              <a:t>Temperature</a:t>
            </a:r>
            <a:r>
              <a:rPr lang="ko-KR" altLang="en-US" b="1" dirty="0"/>
              <a:t>를 사용해 비주류 클래스의 우열을 학습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248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9738-A86B-E951-666D-DAE1E315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8C9C5-255F-B587-7F4E-DB38730D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언어모델과 </a:t>
            </a:r>
            <a:r>
              <a:rPr lang="en-US" altLang="ko-KR" b="1" dirty="0"/>
              <a:t>KD</a:t>
            </a:r>
            <a:r>
              <a:rPr lang="ko-KR" altLang="en-US" b="1" dirty="0"/>
              <a:t>에서의 </a:t>
            </a:r>
            <a:r>
              <a:rPr lang="en-US" altLang="ko-KR" b="1" dirty="0"/>
              <a:t>Temperature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92F6ED-7D15-38F8-22F8-3EAEB112C3B5}"/>
              </a:ext>
            </a:extLst>
          </p:cNvPr>
          <p:cNvGrpSpPr/>
          <p:nvPr/>
        </p:nvGrpSpPr>
        <p:grpSpPr>
          <a:xfrm>
            <a:off x="70339" y="1690688"/>
            <a:ext cx="7561996" cy="4877385"/>
            <a:chOff x="70339" y="1690688"/>
            <a:chExt cx="7561996" cy="48773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106D8E-8D13-3D6A-5450-4CA3C218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39" y="1690688"/>
              <a:ext cx="7561996" cy="487738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2AD1CE-F22C-EF05-E215-51A1D2C11B2B}"/>
                </a:ext>
              </a:extLst>
            </p:cNvPr>
            <p:cNvSpPr/>
            <p:nvPr/>
          </p:nvSpPr>
          <p:spPr>
            <a:xfrm>
              <a:off x="538109" y="5042274"/>
              <a:ext cx="1704906" cy="3503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687992-55B5-E8C7-C2FC-55658F78B5E7}"/>
              </a:ext>
            </a:extLst>
          </p:cNvPr>
          <p:cNvSpPr txBox="1"/>
          <p:nvPr/>
        </p:nvSpPr>
        <p:spPr>
          <a:xfrm>
            <a:off x="8064708" y="2031167"/>
            <a:ext cx="328909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 목적</a:t>
            </a:r>
            <a:endParaRPr lang="en-US" altLang="ko-KR" sz="2800" b="1" dirty="0"/>
          </a:p>
          <a:p>
            <a:r>
              <a:rPr lang="en-US" altLang="ko-KR" sz="2100" dirty="0"/>
              <a:t>-</a:t>
            </a:r>
            <a:r>
              <a:rPr lang="ko-KR" altLang="en-US" sz="2100" dirty="0"/>
              <a:t>출력의 다양성</a:t>
            </a:r>
            <a:r>
              <a:rPr lang="en-US" altLang="ko-KR" sz="2100" dirty="0"/>
              <a:t>/</a:t>
            </a:r>
            <a:r>
              <a:rPr lang="ko-KR" altLang="en-US" sz="2100" dirty="0"/>
              <a:t>무작위성 조절을 위해 사용</a:t>
            </a:r>
            <a:endParaRPr lang="en-US" altLang="ko-KR" sz="21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2800" b="1" dirty="0"/>
              <a:t>기능 예시</a:t>
            </a:r>
            <a:endParaRPr lang="en-US" altLang="ko-KR" sz="2800" b="1" dirty="0"/>
          </a:p>
          <a:p>
            <a:r>
              <a:rPr lang="en-US" altLang="ko-KR" dirty="0"/>
              <a:t>- </a:t>
            </a:r>
            <a:r>
              <a:rPr lang="en-US" altLang="ko-KR" sz="2100" dirty="0"/>
              <a:t>T ↑ → </a:t>
            </a:r>
            <a:r>
              <a:rPr lang="ko-KR" altLang="en-US" sz="2100" dirty="0"/>
              <a:t>다양한 단어를 고를 가능성 ↑ </a:t>
            </a:r>
            <a:r>
              <a:rPr lang="en-US" altLang="ko-KR" sz="2100" dirty="0"/>
              <a:t>(</a:t>
            </a:r>
            <a:r>
              <a:rPr lang="ko-KR" altLang="en-US" sz="2100" dirty="0"/>
              <a:t>창의적</a:t>
            </a:r>
            <a:r>
              <a:rPr lang="en-US" altLang="ko-KR" sz="2100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sz="2100" dirty="0"/>
              <a:t> T ↓ → </a:t>
            </a:r>
            <a:r>
              <a:rPr lang="ko-KR" altLang="en-US" sz="2100" dirty="0"/>
              <a:t>높은 확률의 단어만 선택됨 </a:t>
            </a:r>
            <a:r>
              <a:rPr lang="en-US" altLang="ko-KR" sz="2100" dirty="0"/>
              <a:t>(</a:t>
            </a:r>
            <a:r>
              <a:rPr lang="ko-KR" altLang="en-US" sz="2100" dirty="0"/>
              <a:t>보수적</a:t>
            </a:r>
            <a:r>
              <a:rPr lang="en-US" altLang="ko-KR" sz="21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10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BACB-19BE-353E-E931-B5B00CF3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370B28-D26F-8162-B375-9A21CF08AA2A}"/>
              </a:ext>
            </a:extLst>
          </p:cNvPr>
          <p:cNvGrpSpPr/>
          <p:nvPr/>
        </p:nvGrpSpPr>
        <p:grpSpPr>
          <a:xfrm>
            <a:off x="614596" y="1213354"/>
            <a:ext cx="11091163" cy="1015867"/>
            <a:chOff x="585945" y="3386638"/>
            <a:chExt cx="11091163" cy="10158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FC41E0-B212-3B04-6AF0-6BEEEA26975D}"/>
                </a:ext>
              </a:extLst>
            </p:cNvPr>
            <p:cNvSpPr txBox="1"/>
            <p:nvPr/>
          </p:nvSpPr>
          <p:spPr>
            <a:xfrm>
              <a:off x="585945" y="3572109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T</a:t>
              </a:r>
              <a:r>
                <a:rPr lang="ko-KR" altLang="en-US" b="1" dirty="0"/>
                <a:t>가 크다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75C13E-40AC-97E3-B4F3-23AE92B2DA54}"/>
                </a:ext>
              </a:extLst>
            </p:cNvPr>
            <p:cNvSpPr txBox="1"/>
            <p:nvPr/>
          </p:nvSpPr>
          <p:spPr>
            <a:xfrm>
              <a:off x="2387185" y="3589211"/>
              <a:ext cx="187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분모가 크다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70BC3B-F314-10E4-1F53-D2227803EB19}"/>
                </a:ext>
              </a:extLst>
            </p:cNvPr>
            <p:cNvSpPr txBox="1"/>
            <p:nvPr/>
          </p:nvSpPr>
          <p:spPr>
            <a:xfrm>
              <a:off x="4494758" y="3386638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지수 함수에 전반적으로 작은 값이 대입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FE2877-B491-E8BC-9E72-9F846A2B0DFB}"/>
                </a:ext>
              </a:extLst>
            </p:cNvPr>
            <p:cNvSpPr txBox="1"/>
            <p:nvPr/>
          </p:nvSpPr>
          <p:spPr>
            <a:xfrm>
              <a:off x="9803338" y="3479175"/>
              <a:ext cx="18737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비주류 클래스 우열 학습이 가능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9E6C0D-CF4D-51BC-6F0A-DACF96999AF5}"/>
                </a:ext>
              </a:extLst>
            </p:cNvPr>
            <p:cNvSpPr txBox="1"/>
            <p:nvPr/>
          </p:nvSpPr>
          <p:spPr>
            <a:xfrm>
              <a:off x="7022034" y="3589211"/>
              <a:ext cx="1873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값이 비슷하게 유지</a:t>
              </a: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5663F77-EF78-4EA6-0746-0FED648208E8}"/>
                </a:ext>
              </a:extLst>
            </p:cNvPr>
            <p:cNvSpPr/>
            <p:nvPr/>
          </p:nvSpPr>
          <p:spPr>
            <a:xfrm>
              <a:off x="1709753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EA216B1F-197E-D504-0467-E791FA7EFBF0}"/>
                </a:ext>
              </a:extLst>
            </p:cNvPr>
            <p:cNvSpPr/>
            <p:nvPr/>
          </p:nvSpPr>
          <p:spPr>
            <a:xfrm>
              <a:off x="3828635" y="3571771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F99559FA-7D69-5751-79CF-761F0F8B1D14}"/>
                </a:ext>
              </a:extLst>
            </p:cNvPr>
            <p:cNvSpPr/>
            <p:nvPr/>
          </p:nvSpPr>
          <p:spPr>
            <a:xfrm>
              <a:off x="6328096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79A5C696-57B9-1CE8-2DEE-A62787E1C22A}"/>
                </a:ext>
              </a:extLst>
            </p:cNvPr>
            <p:cNvSpPr/>
            <p:nvPr/>
          </p:nvSpPr>
          <p:spPr>
            <a:xfrm>
              <a:off x="9002602" y="3571508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7134BED-D47C-CD7A-364A-DA8ABA6BD9B0}"/>
              </a:ext>
            </a:extLst>
          </p:cNvPr>
          <p:cNvGrpSpPr/>
          <p:nvPr/>
        </p:nvGrpSpPr>
        <p:grpSpPr>
          <a:xfrm>
            <a:off x="614596" y="4578751"/>
            <a:ext cx="11091163" cy="1200329"/>
            <a:chOff x="550418" y="3280152"/>
            <a:chExt cx="11091163" cy="120032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DF25A64-C9A7-21E8-4FFA-35C4E4A4E6F9}"/>
                </a:ext>
              </a:extLst>
            </p:cNvPr>
            <p:cNvGrpSpPr/>
            <p:nvPr/>
          </p:nvGrpSpPr>
          <p:grpSpPr>
            <a:xfrm>
              <a:off x="550418" y="3485311"/>
              <a:ext cx="11091163" cy="923330"/>
              <a:chOff x="585945" y="3386638"/>
              <a:chExt cx="11091163" cy="92333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01A8A1-16C9-0D67-45AC-01F969B3C5DE}"/>
                  </a:ext>
                </a:extLst>
              </p:cNvPr>
              <p:cNvSpPr txBox="1"/>
              <p:nvPr/>
            </p:nvSpPr>
            <p:spPr>
              <a:xfrm>
                <a:off x="585945" y="3572109"/>
                <a:ext cx="1873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T</a:t>
                </a:r>
                <a:r>
                  <a:rPr lang="ko-KR" altLang="en-US" b="1" dirty="0"/>
                  <a:t>가 크다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FF07AC-4722-A3C4-B358-EDF743282CD9}"/>
                  </a:ext>
                </a:extLst>
              </p:cNvPr>
              <p:cNvSpPr txBox="1"/>
              <p:nvPr/>
            </p:nvSpPr>
            <p:spPr>
              <a:xfrm>
                <a:off x="2387185" y="3589211"/>
                <a:ext cx="1873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분모가 크다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687A41-A126-1EF2-65D1-F288FC7EE430}"/>
                  </a:ext>
                </a:extLst>
              </p:cNvPr>
              <p:cNvSpPr txBox="1"/>
              <p:nvPr/>
            </p:nvSpPr>
            <p:spPr>
              <a:xfrm>
                <a:off x="4494758" y="3386638"/>
                <a:ext cx="18737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지수 함수에 전반적으로 작은 값이 대입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BD6EA1-2367-78B3-E631-05B97167E018}"/>
                  </a:ext>
                </a:extLst>
              </p:cNvPr>
              <p:cNvSpPr txBox="1"/>
              <p:nvPr/>
            </p:nvSpPr>
            <p:spPr>
              <a:xfrm>
                <a:off x="9803338" y="3479175"/>
                <a:ext cx="1873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52C2D5-86B3-0627-E73E-C3219E146982}"/>
                  </a:ext>
                </a:extLst>
              </p:cNvPr>
              <p:cNvSpPr txBox="1"/>
              <p:nvPr/>
            </p:nvSpPr>
            <p:spPr>
              <a:xfrm>
                <a:off x="7022034" y="3589211"/>
                <a:ext cx="1873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값이 비슷하게 유지</a:t>
                </a:r>
              </a:p>
            </p:txBody>
          </p:sp>
          <p:sp>
            <p:nvSpPr>
              <p:cNvPr id="30" name="화살표: 오른쪽 29">
                <a:extLst>
                  <a:ext uri="{FF2B5EF4-FFF2-40B4-BE49-F238E27FC236}">
                    <a16:creationId xmlns:a16="http://schemas.microsoft.com/office/drawing/2014/main" id="{79C38F03-0649-F66A-BE78-676E45DB04A3}"/>
                  </a:ext>
                </a:extLst>
              </p:cNvPr>
              <p:cNvSpPr/>
              <p:nvPr/>
            </p:nvSpPr>
            <p:spPr>
              <a:xfrm>
                <a:off x="1709753" y="3571771"/>
                <a:ext cx="548470" cy="369332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5F1E5AA7-A8C9-52E3-E346-5014508D3723}"/>
                  </a:ext>
                </a:extLst>
              </p:cNvPr>
              <p:cNvSpPr/>
              <p:nvPr/>
            </p:nvSpPr>
            <p:spPr>
              <a:xfrm>
                <a:off x="3828635" y="3571771"/>
                <a:ext cx="548470" cy="369332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화살표: 오른쪽 31">
                <a:extLst>
                  <a:ext uri="{FF2B5EF4-FFF2-40B4-BE49-F238E27FC236}">
                    <a16:creationId xmlns:a16="http://schemas.microsoft.com/office/drawing/2014/main" id="{CCB3BDBA-7E6D-1476-11B8-CC602281D879}"/>
                  </a:ext>
                </a:extLst>
              </p:cNvPr>
              <p:cNvSpPr/>
              <p:nvPr/>
            </p:nvSpPr>
            <p:spPr>
              <a:xfrm>
                <a:off x="6339405" y="3571508"/>
                <a:ext cx="548470" cy="369332"/>
              </a:xfrm>
              <a:prstGeom prst="right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3F2FB1C4-B2D7-7B4E-66D9-BDF6F33FC954}"/>
                </a:ext>
              </a:extLst>
            </p:cNvPr>
            <p:cNvSpPr/>
            <p:nvPr/>
          </p:nvSpPr>
          <p:spPr>
            <a:xfrm>
              <a:off x="8860277" y="3641717"/>
              <a:ext cx="548470" cy="36933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B60515-DBFA-692F-B93D-CAC55E10220B}"/>
                </a:ext>
              </a:extLst>
            </p:cNvPr>
            <p:cNvSpPr txBox="1"/>
            <p:nvPr/>
          </p:nvSpPr>
          <p:spPr>
            <a:xfrm>
              <a:off x="9580889" y="3280152"/>
              <a:ext cx="18737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샘플링 상황에서 보다 다양한 토큰이 출력될 수 있음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7AD77CA-3ACD-AB46-4A6A-7E06AF1C7A60}"/>
              </a:ext>
            </a:extLst>
          </p:cNvPr>
          <p:cNvSpPr txBox="1"/>
          <p:nvPr/>
        </p:nvSpPr>
        <p:spPr>
          <a:xfrm>
            <a:off x="614596" y="627540"/>
            <a:ext cx="46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KD</a:t>
            </a:r>
            <a:r>
              <a:rPr lang="ko-KR" altLang="en-US" sz="2800" b="1" dirty="0"/>
              <a:t>에서의 </a:t>
            </a:r>
            <a:r>
              <a:rPr lang="en-US" altLang="ko-KR" sz="2800" b="1" dirty="0"/>
              <a:t>Temperature</a:t>
            </a:r>
            <a:endParaRPr lang="ko-KR" altLang="en-US" sz="28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BD5DAA-C92B-207A-A650-0CBE6F9BD943}"/>
              </a:ext>
            </a:extLst>
          </p:cNvPr>
          <p:cNvSpPr txBox="1"/>
          <p:nvPr/>
        </p:nvSpPr>
        <p:spPr>
          <a:xfrm>
            <a:off x="614596" y="4029491"/>
            <a:ext cx="4142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LM</a:t>
            </a:r>
            <a:r>
              <a:rPr lang="ko-KR" altLang="en-US" sz="2800" b="1" dirty="0"/>
              <a:t>에서의 </a:t>
            </a:r>
            <a:r>
              <a:rPr lang="en-US" altLang="ko-KR" sz="2800" b="1" dirty="0"/>
              <a:t>Temperature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1812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8623-B5A2-BEC0-E41D-5AEA3E91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8F647DBA-97D7-5A99-AD85-B7CBC609EA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768CD7E-9FAD-6542-2A5D-9731DD66C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6BE334-F714-A8AE-8243-9C755E79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1" y="0"/>
            <a:ext cx="7085927" cy="4228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B3D3AC-EE48-E714-0344-0D831670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346049"/>
            <a:ext cx="7315200" cy="32174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7DD087-6D49-10B6-8300-0741363B52F7}"/>
              </a:ext>
            </a:extLst>
          </p:cNvPr>
          <p:cNvSpPr txBox="1"/>
          <p:nvPr/>
        </p:nvSpPr>
        <p:spPr>
          <a:xfrm>
            <a:off x="7916986" y="492369"/>
            <a:ext cx="3344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* </a:t>
            </a:r>
            <a:r>
              <a:rPr lang="ko-KR" altLang="en-US" sz="2800" b="1" dirty="0"/>
              <a:t>샘플링 방식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8AB16-72FF-BCA3-323E-F0B9556CDF46}"/>
              </a:ext>
            </a:extLst>
          </p:cNvPr>
          <p:cNvSpPr txBox="1"/>
          <p:nvPr/>
        </p:nvSpPr>
        <p:spPr>
          <a:xfrm>
            <a:off x="7031985" y="1010670"/>
            <a:ext cx="5021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https://www.jiniai.biz/2023/07/20/generative-configuration-%EB%AA%A8%EB%8D%B8-%EC%A0%9C%EC%96%B4-%EB%A7%A4%EA%B0%9C%EB%B3%80%EC%88%98-%EC%9A%94%EC%95%BD/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4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1CCC7-BF9D-25B8-A1E1-6547708F9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9BE43ED2-E43D-CA07-2CC6-DAA0AFDFE3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8436" y="1971038"/>
            <a:ext cx="996913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/>
              <a:t>언어모델에서 </a:t>
            </a:r>
            <a:r>
              <a:rPr lang="en-US" altLang="ko-KR" b="1" dirty="0"/>
              <a:t>Temperature</a:t>
            </a:r>
            <a:r>
              <a:rPr lang="ko-KR" altLang="en-US" b="1" dirty="0"/>
              <a:t>가 높아짐 </a:t>
            </a:r>
            <a:r>
              <a:rPr lang="en-US" altLang="ko-KR" b="1" dirty="0"/>
              <a:t>= </a:t>
            </a:r>
            <a:r>
              <a:rPr lang="ko-KR" altLang="en-US" b="1" dirty="0"/>
              <a:t>출력의 다양성 보장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/>
              <a:t>그 이유는 </a:t>
            </a:r>
            <a:r>
              <a:rPr lang="en-US" altLang="ko-KR" b="1" dirty="0"/>
              <a:t>Temperature </a:t>
            </a:r>
            <a:r>
              <a:rPr lang="ko-KR" altLang="en-US" b="1" dirty="0"/>
              <a:t>높아짐 </a:t>
            </a:r>
            <a:r>
              <a:rPr lang="en-US" altLang="ko-KR" b="1" dirty="0"/>
              <a:t>=&gt; </a:t>
            </a:r>
            <a:r>
              <a:rPr lang="ko-KR" altLang="en-US" b="1" dirty="0"/>
              <a:t>출력 확률의 평탄화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 err="1"/>
              <a:t>평탄화된</a:t>
            </a:r>
            <a:r>
              <a:rPr lang="ko-KR" altLang="en-US" b="1" dirty="0"/>
              <a:t> 출력에 샘플링 기법이 적용되어 다양성 보장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959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FF70B-FA03-BB10-3F2A-FC8D25FE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C8EC7A-0001-2C96-2F1A-2E33B7AB3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120"/>
            <a:ext cx="10515600" cy="4351338"/>
          </a:xfrm>
        </p:spPr>
        <p:txBody>
          <a:bodyPr/>
          <a:lstStyle/>
          <a:p>
            <a:r>
              <a:rPr lang="en-US" altLang="ko-KR" b="1" dirty="0"/>
              <a:t>1. (KD)Knowledge</a:t>
            </a:r>
            <a:r>
              <a:rPr lang="ko-KR" altLang="en-US" b="1" dirty="0"/>
              <a:t> </a:t>
            </a:r>
            <a:r>
              <a:rPr lang="en-US" altLang="ko-KR" b="1" dirty="0"/>
              <a:t>Distillation</a:t>
            </a:r>
            <a:r>
              <a:rPr lang="ko-KR" altLang="en-US" b="1" dirty="0"/>
              <a:t>의 시작</a:t>
            </a:r>
            <a:endParaRPr lang="en-US" altLang="ko-KR" b="1" dirty="0"/>
          </a:p>
          <a:p>
            <a:r>
              <a:rPr lang="en-US" altLang="ko-KR" b="1" dirty="0"/>
              <a:t>2. KD</a:t>
            </a:r>
            <a:r>
              <a:rPr lang="ko-KR" altLang="en-US" b="1" dirty="0"/>
              <a:t>의 초기 이론</a:t>
            </a:r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언어모델과 </a:t>
            </a:r>
            <a:r>
              <a:rPr lang="en-US" altLang="ko-KR" b="1" dirty="0"/>
              <a:t>KD</a:t>
            </a:r>
            <a:r>
              <a:rPr lang="ko-KR" altLang="en-US" b="1" dirty="0"/>
              <a:t>에서의 </a:t>
            </a:r>
            <a:r>
              <a:rPr lang="en-US" altLang="ko-KR" b="1" dirty="0"/>
              <a:t>Temperature</a:t>
            </a:r>
          </a:p>
          <a:p>
            <a:r>
              <a:rPr lang="en-US" altLang="ko-KR" b="1" dirty="0"/>
              <a:t>4. </a:t>
            </a:r>
            <a:r>
              <a:rPr lang="ko-KR" altLang="en-US" b="1" dirty="0"/>
              <a:t>언어모델에서의 </a:t>
            </a:r>
            <a:r>
              <a:rPr lang="en-US" altLang="ko-KR" b="1" dirty="0"/>
              <a:t>Distillation</a:t>
            </a:r>
          </a:p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현재의 </a:t>
            </a:r>
            <a:r>
              <a:rPr lang="en-US" altLang="ko-KR" b="1" dirty="0"/>
              <a:t>KD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87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74B5-0C1B-EBE5-1848-BB28B410E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143E0212-BC29-9785-926F-DEA6AE53BA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B1FA869-DBB1-2586-4497-F08C2822F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BA4426-4076-F735-87F3-98784C95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언어모델에서의 </a:t>
            </a:r>
            <a:r>
              <a:rPr lang="en-US" altLang="ko-KR" b="1" dirty="0"/>
              <a:t>Distillation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DCD319-2999-872F-9747-FFE9C736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724"/>
            <a:ext cx="12192000" cy="13160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AE05FE3-4544-CBC1-39FE-A30D50FB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7287"/>
            <a:ext cx="10293846" cy="35002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373D04-F743-F62A-50AA-A41C86BEBE35}"/>
              </a:ext>
            </a:extLst>
          </p:cNvPr>
          <p:cNvSpPr txBox="1"/>
          <p:nvPr/>
        </p:nvSpPr>
        <p:spPr>
          <a:xfrm>
            <a:off x="5192194" y="5949692"/>
            <a:ext cx="51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https://arxiv.org/abs/2501.12948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63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DAD70-BC0C-964F-138F-AC319F031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4223165B-083B-7091-B57F-DC6BC8B97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987E732-DD5D-CD01-CD1F-F09FC17B2D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99BAE-5BD4-4DC1-30C2-CE0113EEC329}"/>
              </a:ext>
            </a:extLst>
          </p:cNvPr>
          <p:cNvSpPr txBox="1"/>
          <p:nvPr/>
        </p:nvSpPr>
        <p:spPr>
          <a:xfrm>
            <a:off x="114924" y="3429000"/>
            <a:ext cx="11617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번역</a:t>
            </a:r>
            <a:r>
              <a:rPr lang="en-US" altLang="ko-KR" sz="2800" b="1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DeepSeek-R1</a:t>
            </a:r>
            <a:r>
              <a:rPr lang="ko-KR" altLang="en-US" dirty="0"/>
              <a:t>과 같은 추론 능력을 더 작은 모델에 부여하기 위해</a:t>
            </a:r>
            <a:r>
              <a:rPr lang="en-US" altLang="ko-KR" dirty="0"/>
              <a:t>, </a:t>
            </a:r>
            <a:r>
              <a:rPr lang="ko-KR" altLang="en-US" b="1" dirty="0"/>
              <a:t>우리는 </a:t>
            </a:r>
            <a:r>
              <a:rPr lang="en-US" altLang="ko-KR" b="1" dirty="0"/>
              <a:t>DeepSeek-R1</a:t>
            </a:r>
            <a:r>
              <a:rPr lang="ko-KR" altLang="en-US" dirty="0"/>
              <a:t>이 생성한 </a:t>
            </a:r>
            <a:r>
              <a:rPr lang="en-US" altLang="ko-KR" dirty="0"/>
              <a:t>80</a:t>
            </a:r>
            <a:r>
              <a:rPr lang="ko-KR" altLang="en-US" dirty="0"/>
              <a:t>만 개의 샘플을 활용하여 </a:t>
            </a:r>
            <a:r>
              <a:rPr lang="en-US" altLang="ko-KR" b="1" dirty="0"/>
              <a:t>Qwen </a:t>
            </a:r>
            <a:r>
              <a:rPr lang="ko-KR" altLang="en-US" b="1" dirty="0"/>
              <a:t>및 </a:t>
            </a:r>
            <a:r>
              <a:rPr lang="en-US" altLang="ko-KR" b="1" dirty="0"/>
              <a:t>Llama</a:t>
            </a:r>
            <a:r>
              <a:rPr lang="ko-KR" altLang="en-US" b="1" dirty="0"/>
              <a:t>와 같은 오픈소스 모델들을 직접 </a:t>
            </a:r>
            <a:r>
              <a:rPr lang="en-US" altLang="ko-KR" b="1" dirty="0"/>
              <a:t>SFT(fine-tuning)</a:t>
            </a:r>
            <a:r>
              <a:rPr lang="ko-KR" altLang="en-US" b="1" dirty="0"/>
              <a:t>했다</a:t>
            </a:r>
            <a:r>
              <a:rPr lang="en-US" altLang="ko-KR" b="1" dirty="0"/>
              <a:t>...”</a:t>
            </a:r>
            <a:endParaRPr lang="ko-KR" altLang="en-US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ED52D5-CCE2-E147-81F4-17DAE715CF69}"/>
              </a:ext>
            </a:extLst>
          </p:cNvPr>
          <p:cNvGrpSpPr/>
          <p:nvPr/>
        </p:nvGrpSpPr>
        <p:grpSpPr>
          <a:xfrm>
            <a:off x="0" y="533370"/>
            <a:ext cx="12192000" cy="1778020"/>
            <a:chOff x="0" y="1394207"/>
            <a:chExt cx="12192000" cy="177802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0DEC047-7F5D-212B-A8C0-426B29A98929}"/>
                </a:ext>
              </a:extLst>
            </p:cNvPr>
            <p:cNvGrpSpPr/>
            <p:nvPr/>
          </p:nvGrpSpPr>
          <p:grpSpPr>
            <a:xfrm>
              <a:off x="0" y="1394207"/>
              <a:ext cx="12192000" cy="1778020"/>
              <a:chOff x="0" y="1394207"/>
              <a:chExt cx="12192000" cy="177802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1ECA0CE-941D-B443-A603-6562E12AD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947460"/>
                <a:ext cx="12192000" cy="1224767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91445D-5C86-7A68-8ABE-070EA349B04B}"/>
                  </a:ext>
                </a:extLst>
              </p:cNvPr>
              <p:cNvSpPr txBox="1"/>
              <p:nvPr/>
            </p:nvSpPr>
            <p:spPr>
              <a:xfrm>
                <a:off x="0" y="1394207"/>
                <a:ext cx="120121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/>
                  <a:t>원문</a:t>
                </a:r>
                <a:r>
                  <a:rPr lang="en-US" altLang="ko-KR" sz="2800" b="1" dirty="0"/>
                  <a:t>)</a:t>
                </a:r>
              </a:p>
              <a:p>
                <a:endParaRPr lang="ko-KR" altLang="en-US" sz="2800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61BDE45-A606-B7D7-6033-708A9EB41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422802"/>
                <a:ext cx="12089567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BB8FF72A-F19F-1928-4251-B5C2060A6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3064880"/>
                <a:ext cx="8536898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D337FB2-0DA1-528D-012C-504C3C38A9D1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4" y="2770074"/>
              <a:ext cx="11974643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38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13BDD-1E5D-940A-4074-781CBFADD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D8B098DA-DD17-7049-63CC-6D6A3B9295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E5F03E6-07E3-9CC4-FE8F-25186F3666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9E1CE-1816-04CE-BE27-88E75A5AE2FE}"/>
              </a:ext>
            </a:extLst>
          </p:cNvPr>
          <p:cNvSpPr txBox="1"/>
          <p:nvPr/>
        </p:nvSpPr>
        <p:spPr>
          <a:xfrm>
            <a:off x="0" y="3660601"/>
            <a:ext cx="11617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번역</a:t>
            </a:r>
            <a:r>
              <a:rPr lang="en-US" altLang="ko-KR" sz="2800" b="1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“</a:t>
            </a:r>
            <a:r>
              <a:rPr lang="en-US" altLang="ko-KR" b="1" dirty="0"/>
              <a:t>distillation</a:t>
            </a:r>
            <a:r>
              <a:rPr lang="ko-KR" altLang="en-US" b="1" dirty="0"/>
              <a:t>된 모델에는 </a:t>
            </a:r>
            <a:r>
              <a:rPr lang="en-US" altLang="ko-KR" dirty="0"/>
              <a:t>RL</a:t>
            </a:r>
            <a:r>
              <a:rPr lang="ko-KR" altLang="en-US" dirty="0"/>
              <a:t>을 포함하지 않고 </a:t>
            </a:r>
            <a:r>
              <a:rPr lang="ko-KR" altLang="en-US" b="1" dirty="0"/>
              <a:t>오직 </a:t>
            </a:r>
            <a:r>
              <a:rPr lang="en-US" altLang="ko-KR" b="1" dirty="0"/>
              <a:t>SFT</a:t>
            </a:r>
            <a:r>
              <a:rPr lang="ko-KR" altLang="en-US" b="1" dirty="0"/>
              <a:t>만 적용했다</a:t>
            </a:r>
            <a:r>
              <a:rPr lang="en-US" altLang="ko-KR" dirty="0"/>
              <a:t>. </a:t>
            </a:r>
            <a:r>
              <a:rPr lang="ko-KR" altLang="en-US" dirty="0"/>
              <a:t>우리의 주요 목적은 </a:t>
            </a:r>
            <a:r>
              <a:rPr lang="en-US" altLang="ko-KR" dirty="0"/>
              <a:t>distillation </a:t>
            </a:r>
            <a:r>
              <a:rPr lang="ko-KR" altLang="en-US" dirty="0"/>
              <a:t>기법의 효과를 입증하는 것이며</a:t>
            </a:r>
            <a:r>
              <a:rPr lang="en-US" altLang="ko-KR" dirty="0"/>
              <a:t>, RL</a:t>
            </a:r>
            <a:r>
              <a:rPr lang="ko-KR" altLang="en-US" dirty="0"/>
              <a:t>의 적용은 후속 연구로 남겨두었다</a:t>
            </a:r>
            <a:r>
              <a:rPr lang="en-US" altLang="ko-KR" dirty="0"/>
              <a:t>.”</a:t>
            </a:r>
            <a:endParaRPr lang="ko-KR" altLang="en-US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9EB29B-8C62-AD85-FFF8-EF2CF5D1CA96}"/>
              </a:ext>
            </a:extLst>
          </p:cNvPr>
          <p:cNvGrpSpPr/>
          <p:nvPr/>
        </p:nvGrpSpPr>
        <p:grpSpPr>
          <a:xfrm>
            <a:off x="0" y="357137"/>
            <a:ext cx="12192000" cy="2175909"/>
            <a:chOff x="0" y="381179"/>
            <a:chExt cx="12192000" cy="217590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9E9506A-73C7-A1A3-B016-D26D1D66FC58}"/>
                </a:ext>
              </a:extLst>
            </p:cNvPr>
            <p:cNvGrpSpPr/>
            <p:nvPr/>
          </p:nvGrpSpPr>
          <p:grpSpPr>
            <a:xfrm>
              <a:off x="0" y="381179"/>
              <a:ext cx="12192000" cy="2175909"/>
              <a:chOff x="52466" y="403664"/>
              <a:chExt cx="12192000" cy="217590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B8BD81-8958-A0C9-70ED-E0668098C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66" y="1033118"/>
                <a:ext cx="12192000" cy="1546455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341CD6-7BA2-1287-7D06-E928CA7457AC}"/>
                  </a:ext>
                </a:extLst>
              </p:cNvPr>
              <p:cNvSpPr txBox="1"/>
              <p:nvPr/>
            </p:nvSpPr>
            <p:spPr>
              <a:xfrm>
                <a:off x="52466" y="403664"/>
                <a:ext cx="1201211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/>
                  <a:t>원문</a:t>
                </a:r>
                <a:r>
                  <a:rPr lang="en-US" altLang="ko-KR" sz="2800" b="1" dirty="0"/>
                  <a:t>)</a:t>
                </a:r>
              </a:p>
              <a:p>
                <a:endParaRPr lang="ko-KR" altLang="en-US" sz="2800" dirty="0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57978DF-2A30-F47B-9B47-CB3CAF1E2313}"/>
                </a:ext>
              </a:extLst>
            </p:cNvPr>
            <p:cNvCxnSpPr>
              <a:cxnSpLocks/>
            </p:cNvCxnSpPr>
            <p:nvPr/>
          </p:nvCxnSpPr>
          <p:spPr>
            <a:xfrm>
              <a:off x="361012" y="1473425"/>
              <a:ext cx="11651107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1792B91-A15F-9D37-46E1-039A27F74C6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20697"/>
              <a:ext cx="8192124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533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2BAC-2591-B232-1EC1-D6B823E1A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76A34278-70EA-30CE-42A2-E11961BC23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8436" y="2832812"/>
            <a:ext cx="79237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b="1" dirty="0"/>
              <a:t>언어모델에서</a:t>
            </a:r>
            <a:r>
              <a:rPr lang="en-US" altLang="ko-KR" b="1" dirty="0"/>
              <a:t> Knowledge Distillation</a:t>
            </a:r>
            <a:r>
              <a:rPr lang="ko-KR" altLang="en-US" b="1" dirty="0"/>
              <a:t>이란 </a:t>
            </a:r>
            <a:r>
              <a:rPr lang="en-US" altLang="ko-KR" b="1" dirty="0"/>
              <a:t>SFT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7041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5DFF4-C19F-FFEE-7731-6FD18DD7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4A41A3A9-AD7F-37D3-B364-784DA253C7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505C372-EAC1-0F34-3335-22D58B274B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B2695-261D-2684-D96D-59B44DB3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결론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4C318-E911-09EE-15AA-4A48AF43A9B5}"/>
              </a:ext>
            </a:extLst>
          </p:cNvPr>
          <p:cNvSpPr txBox="1"/>
          <p:nvPr/>
        </p:nvSpPr>
        <p:spPr>
          <a:xfrm>
            <a:off x="228601" y="1586632"/>
            <a:ext cx="539271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100" b="1" dirty="0"/>
              <a:t>대상</a:t>
            </a:r>
            <a:r>
              <a:rPr lang="en-US" altLang="ko-KR" sz="2100" b="1" dirty="0"/>
              <a:t>: </a:t>
            </a:r>
            <a:r>
              <a:rPr lang="en-US" altLang="ko-KR" sz="2100" b="1" dirty="0" err="1"/>
              <a:t>DeepSeek</a:t>
            </a:r>
            <a:br>
              <a:rPr lang="en-US" altLang="ko-KR" b="1" dirty="0"/>
            </a:br>
            <a:endParaRPr lang="ko-KR" altLang="en-US" b="1" dirty="0"/>
          </a:p>
          <a:p>
            <a:pPr>
              <a:buNone/>
            </a:pPr>
            <a:r>
              <a:rPr lang="ko-KR" altLang="en-US" sz="2100" b="1" dirty="0"/>
              <a:t>교사 모델</a:t>
            </a:r>
          </a:p>
          <a:p>
            <a:pPr>
              <a:buNone/>
            </a:pPr>
            <a:r>
              <a:rPr lang="en-US" altLang="ko-KR" dirty="0"/>
              <a:t>- DeepSeek-R1</a:t>
            </a:r>
            <a:r>
              <a:rPr lang="ko-KR" altLang="en-US" dirty="0"/>
              <a:t>의 출력을 정답으로 간주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  <a:p>
            <a:pPr>
              <a:buNone/>
            </a:pPr>
            <a:r>
              <a:rPr lang="ko-KR" altLang="en-US" sz="2100" b="1" dirty="0"/>
              <a:t>학생 모델</a:t>
            </a:r>
          </a:p>
          <a:p>
            <a:pPr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이미 사전 학습된 </a:t>
            </a:r>
            <a:r>
              <a:rPr lang="en-US" altLang="ko-KR" dirty="0"/>
              <a:t>Llama </a:t>
            </a:r>
            <a:r>
              <a:rPr lang="ko-KR" altLang="en-US" dirty="0"/>
              <a:t>또는 </a:t>
            </a:r>
            <a:r>
              <a:rPr lang="en-US" altLang="ko-KR" dirty="0"/>
              <a:t>Qwen </a:t>
            </a:r>
            <a:r>
              <a:rPr lang="ko-KR" altLang="en-US" dirty="0"/>
              <a:t>계열 모델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  <a:p>
            <a:pPr>
              <a:buNone/>
            </a:pPr>
            <a:r>
              <a:rPr lang="ko-KR" altLang="en-US" sz="2100" b="1" dirty="0"/>
              <a:t>학습 방식</a:t>
            </a:r>
          </a:p>
          <a:p>
            <a:pPr>
              <a:buNone/>
            </a:pPr>
            <a:r>
              <a:rPr lang="en-US" altLang="ko-KR" dirty="0"/>
              <a:t>- </a:t>
            </a:r>
            <a:r>
              <a:rPr lang="ko-KR" altLang="en-US" dirty="0"/>
              <a:t>지도 미세 조정</a:t>
            </a:r>
            <a:r>
              <a:rPr lang="en-US" altLang="ko-KR" dirty="0"/>
              <a:t>(SFT) </a:t>
            </a:r>
            <a:r>
              <a:rPr lang="ko-KR" altLang="en-US" dirty="0"/>
              <a:t>수행</a:t>
            </a: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en-US" altLang="ko-KR" sz="2100" b="1" dirty="0"/>
              <a:t>Detail</a:t>
            </a:r>
            <a:endParaRPr lang="ko-KR" altLang="en-US" sz="2100" b="1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DeepSeek</a:t>
            </a:r>
            <a:r>
              <a:rPr lang="en-US" altLang="ko-KR" dirty="0"/>
              <a:t> </a:t>
            </a:r>
            <a:r>
              <a:rPr lang="ko-KR" altLang="en-US" dirty="0"/>
              <a:t>방식은 학습 중 </a:t>
            </a:r>
            <a:r>
              <a:rPr lang="en-US" altLang="ko-KR" dirty="0"/>
              <a:t>temperature</a:t>
            </a:r>
            <a:r>
              <a:rPr lang="ko-KR" altLang="en-US" dirty="0"/>
              <a:t>나 </a:t>
            </a:r>
            <a:r>
              <a:rPr lang="en-US" altLang="ko-KR" dirty="0"/>
              <a:t>KL </a:t>
            </a:r>
            <a:r>
              <a:rPr lang="ko-KR" altLang="en-US" dirty="0"/>
              <a:t>손실을 사용하지 않습니다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모델 출력의 다양성을 위한 </a:t>
            </a:r>
            <a:r>
              <a:rPr lang="en-US" altLang="ko-KR" dirty="0"/>
              <a:t>temperature</a:t>
            </a:r>
            <a:r>
              <a:rPr lang="ko-KR" altLang="en-US" dirty="0"/>
              <a:t>은 추론 시점에만 적용됩니다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D4F45-F757-B411-04A3-EBD02C5A64E7}"/>
              </a:ext>
            </a:extLst>
          </p:cNvPr>
          <p:cNvSpPr txBox="1"/>
          <p:nvPr/>
        </p:nvSpPr>
        <p:spPr>
          <a:xfrm>
            <a:off x="6230910" y="1586632"/>
            <a:ext cx="539271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100" b="1" dirty="0"/>
              <a:t>대상</a:t>
            </a:r>
            <a:r>
              <a:rPr lang="en-US" altLang="ko-KR" sz="2100" b="1" dirty="0"/>
              <a:t>:</a:t>
            </a:r>
            <a:r>
              <a:rPr lang="ko-KR" altLang="en-US" sz="2100" b="1" dirty="0"/>
              <a:t> 기본 </a:t>
            </a:r>
            <a:r>
              <a:rPr lang="en-US" altLang="ko-KR" sz="2100" b="1" dirty="0"/>
              <a:t>KD</a:t>
            </a:r>
            <a:br>
              <a:rPr lang="en-US" altLang="ko-KR" b="1" dirty="0"/>
            </a:br>
            <a:endParaRPr lang="ko-KR" altLang="en-US" b="1" dirty="0"/>
          </a:p>
          <a:p>
            <a:pPr>
              <a:buNone/>
            </a:pPr>
            <a:r>
              <a:rPr lang="ko-KR" altLang="en-US" sz="2100" b="1" dirty="0"/>
              <a:t>교사 모델</a:t>
            </a:r>
          </a:p>
          <a:p>
            <a:pPr>
              <a:buNone/>
            </a:pPr>
            <a:r>
              <a:rPr lang="en-US" altLang="ko-KR" dirty="0"/>
              <a:t>- </a:t>
            </a:r>
            <a:r>
              <a:rPr lang="ko-KR" altLang="en-US" dirty="0"/>
              <a:t>큰 모델</a:t>
            </a:r>
            <a:r>
              <a:rPr lang="en-US" altLang="ko-KR" dirty="0"/>
              <a:t>(</a:t>
            </a:r>
            <a:r>
              <a:rPr lang="ko-KR" altLang="en-US" dirty="0"/>
              <a:t>성능이 높고 추론이 오래 걸리는</a:t>
            </a:r>
            <a:r>
              <a:rPr lang="en-US" altLang="ko-KR" dirty="0"/>
              <a:t>)</a:t>
            </a:r>
          </a:p>
          <a:p>
            <a:pPr>
              <a:buNone/>
            </a:pPr>
            <a:endParaRPr lang="ko-KR" altLang="en-US" dirty="0"/>
          </a:p>
          <a:p>
            <a:pPr>
              <a:buNone/>
            </a:pPr>
            <a:r>
              <a:rPr lang="ko-KR" altLang="en-US" sz="2100" b="1" dirty="0"/>
              <a:t>학생 모델</a:t>
            </a:r>
          </a:p>
          <a:p>
            <a:pPr>
              <a:buNone/>
            </a:pPr>
            <a:r>
              <a:rPr lang="en-US" altLang="ko-KR" dirty="0"/>
              <a:t>- </a:t>
            </a:r>
            <a:r>
              <a:rPr lang="ko-KR" altLang="en-US" dirty="0"/>
              <a:t>작은 모델</a:t>
            </a:r>
            <a:r>
              <a:rPr lang="en-US" altLang="ko-KR" dirty="0"/>
              <a:t>(</a:t>
            </a:r>
            <a:r>
              <a:rPr lang="ko-KR" altLang="en-US" dirty="0"/>
              <a:t>성능이 낮고 추론이 빠르며</a:t>
            </a:r>
            <a:r>
              <a:rPr lang="en-US" altLang="ko-KR" dirty="0"/>
              <a:t>, </a:t>
            </a:r>
            <a:r>
              <a:rPr lang="ko-KR" altLang="en-US" dirty="0"/>
              <a:t>사전 학습이 전혀 되지 않은</a:t>
            </a:r>
            <a:r>
              <a:rPr lang="en-US" altLang="ko-KR" dirty="0"/>
              <a:t>)</a:t>
            </a:r>
          </a:p>
          <a:p>
            <a:pPr>
              <a:buNone/>
            </a:pPr>
            <a:endParaRPr lang="ko-KR" altLang="en-US" dirty="0"/>
          </a:p>
          <a:p>
            <a:pPr>
              <a:buNone/>
            </a:pPr>
            <a:r>
              <a:rPr lang="ko-KR" altLang="en-US" sz="2100" b="1" dirty="0"/>
              <a:t>학습 방식</a:t>
            </a:r>
          </a:p>
          <a:p>
            <a:pPr>
              <a:buNone/>
            </a:pPr>
            <a:r>
              <a:rPr lang="en-US" altLang="ko-KR" dirty="0"/>
              <a:t>- KL Loss</a:t>
            </a:r>
            <a:r>
              <a:rPr lang="ko-KR" altLang="en-US" dirty="0"/>
              <a:t>와 </a:t>
            </a:r>
            <a:r>
              <a:rPr lang="en-US" altLang="ko-KR" dirty="0"/>
              <a:t>CE Loss</a:t>
            </a:r>
            <a:r>
              <a:rPr lang="ko-KR" altLang="en-US" dirty="0"/>
              <a:t>의 가중 합</a:t>
            </a: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en-US" altLang="ko-KR" sz="2100" b="1" dirty="0"/>
              <a:t>Detail</a:t>
            </a:r>
            <a:endParaRPr lang="ko-KR" altLang="en-US" sz="2100" b="1" dirty="0"/>
          </a:p>
          <a:p>
            <a:r>
              <a:rPr lang="en-US" altLang="ko-KR" dirty="0"/>
              <a:t>-</a:t>
            </a:r>
            <a:r>
              <a:rPr lang="ko-KR" altLang="en-US" dirty="0"/>
              <a:t> 학습 시점에서 </a:t>
            </a:r>
            <a:r>
              <a:rPr lang="en-US" altLang="ko-KR" b="1" dirty="0"/>
              <a:t>temperature &gt; 1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soft target</a:t>
            </a:r>
            <a:r>
              <a:rPr lang="ko-KR" altLang="en-US" dirty="0"/>
              <a:t>을 평탄하게 만들어 비주류 클래스 간 우열관계 학습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653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843CA-7865-FF89-A128-8E0DB52A8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2FAED0A7-4D5C-0A01-D839-87913EAD5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54A36E6-7430-38C2-4771-E9CB0A24E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B4C0AE9-BA67-0106-6612-49AF9B6A6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현재의 </a:t>
            </a:r>
            <a:r>
              <a:rPr lang="en-US" altLang="ko-KR" b="1" dirty="0"/>
              <a:t>KD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A425C-615F-1E51-566D-35DABFD68012}"/>
              </a:ext>
            </a:extLst>
          </p:cNvPr>
          <p:cNvSpPr txBox="1"/>
          <p:nvPr/>
        </p:nvSpPr>
        <p:spPr>
          <a:xfrm>
            <a:off x="303551" y="1999461"/>
            <a:ext cx="689172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예시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도메인 특화 데이터 </a:t>
            </a:r>
            <a:r>
              <a:rPr lang="en-US" altLang="ko-KR" sz="2800" b="1" dirty="0"/>
              <a:t>query </a:t>
            </a:r>
            <a:r>
              <a:rPr lang="ko-KR" altLang="en-US" sz="2800" b="1" dirty="0"/>
              <a:t>존재</a:t>
            </a:r>
            <a:endParaRPr lang="en-US" altLang="ko-KR" sz="2800" b="1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sz="2100" b="1" dirty="0"/>
              <a:t>이를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API(Teacher Model)</a:t>
            </a:r>
            <a:r>
              <a:rPr lang="ko-KR" altLang="en-US" sz="2100" b="1" dirty="0"/>
              <a:t>를 통해 추론 값을 받아서 정답으로 간주</a:t>
            </a:r>
            <a:endParaRPr lang="en-US" altLang="ko-KR" sz="2100" b="1" dirty="0"/>
          </a:p>
          <a:p>
            <a:pPr marL="285750" indent="-285750">
              <a:buFontTx/>
              <a:buChar char="-"/>
            </a:pPr>
            <a:endParaRPr lang="en-US" altLang="ko-KR" sz="2100" b="1" dirty="0"/>
          </a:p>
          <a:p>
            <a:pPr marL="285750" indent="-285750">
              <a:buFontTx/>
              <a:buChar char="-"/>
            </a:pPr>
            <a:r>
              <a:rPr lang="ko-KR" altLang="en-US" sz="2100" b="1" dirty="0"/>
              <a:t>오픈소스 모델인 작은 라마 모델</a:t>
            </a:r>
            <a:r>
              <a:rPr lang="en-US" altLang="ko-KR" sz="2100" b="1" dirty="0"/>
              <a:t>(Student Model)</a:t>
            </a:r>
            <a:r>
              <a:rPr lang="ko-KR" altLang="en-US" sz="2100" b="1" dirty="0"/>
              <a:t>을 가져와 </a:t>
            </a:r>
            <a:r>
              <a:rPr lang="en-US" altLang="ko-KR" sz="2100" b="1" dirty="0"/>
              <a:t>SFT Train</a:t>
            </a:r>
          </a:p>
          <a:p>
            <a:pPr marL="285750" indent="-285750">
              <a:buFontTx/>
              <a:buChar char="-"/>
            </a:pPr>
            <a:endParaRPr lang="en-US" altLang="ko-KR" sz="2100" b="1" dirty="0"/>
          </a:p>
          <a:p>
            <a:pPr marL="285750" indent="-285750">
              <a:buFontTx/>
              <a:buChar char="-"/>
            </a:pPr>
            <a:r>
              <a:rPr lang="ko-KR" altLang="en-US" sz="2100" b="1" dirty="0"/>
              <a:t>위의 구조가 </a:t>
            </a:r>
            <a:r>
              <a:rPr lang="en-US" altLang="ko-KR" sz="2100" b="1" dirty="0"/>
              <a:t>GPT</a:t>
            </a:r>
            <a:r>
              <a:rPr lang="ko-KR" altLang="en-US" sz="2100" b="1" dirty="0"/>
              <a:t>의 지식이 </a:t>
            </a:r>
            <a:r>
              <a:rPr lang="en-US" altLang="ko-KR" sz="2100" b="1" dirty="0"/>
              <a:t>LLAMA </a:t>
            </a:r>
            <a:r>
              <a:rPr lang="ko-KR" altLang="en-US" sz="2100" b="1" dirty="0"/>
              <a:t>모델로 전이된다고 볼 수 있음</a:t>
            </a:r>
            <a:endParaRPr lang="en-US" altLang="ko-KR" sz="2100" b="1" dirty="0"/>
          </a:p>
        </p:txBody>
      </p:sp>
    </p:spTree>
    <p:extLst>
      <p:ext uri="{BB962C8B-B14F-4D97-AF65-F5344CB8AC3E}">
        <p14:creationId xmlns:p14="http://schemas.microsoft.com/office/powerpoint/2010/main" val="251141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F2D3-DE44-FFC6-52C5-4E044A9CB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46590E5-0CA4-BE02-DCE8-55D0372115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FC0911F9-C699-1555-892D-8903AA1149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D311A-1A70-F5A1-9885-D0761EB06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4907" cy="3276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C8A03D-4A4F-88C6-C3F9-48EFAC07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93" y="64731"/>
            <a:ext cx="4570382" cy="32118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24B735-A23A-8064-D9E6-F64496E1F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581" y="3485439"/>
            <a:ext cx="5971637" cy="33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3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0264-F245-9E3C-88BE-B1E86B05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EC77BD7-3DA1-85C0-9267-0125627DE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A90B800-CE2C-93FE-986C-3F45F3682A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2EFB34-0606-9E3E-9429-97318F48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865"/>
            <a:ext cx="12192000" cy="1479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6E9A59-1410-E8ED-0992-07DA28F7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466" y="2645538"/>
            <a:ext cx="4674668" cy="36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D104-FA0E-B943-F77D-815312D47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F5D65-0CB4-370D-9C98-7E501351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끝나고 가지고 갈 질의응답 네 가지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51B62-E64C-1AEC-840C-D80F4BE9C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119"/>
            <a:ext cx="9017833" cy="4282867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초기 </a:t>
            </a:r>
            <a:r>
              <a:rPr lang="en-US" altLang="ko-KR" b="1" dirty="0"/>
              <a:t>Knowledge Distillation</a:t>
            </a:r>
            <a:r>
              <a:rPr lang="ko-KR" altLang="en-US" b="1" dirty="0"/>
              <a:t>의 </a:t>
            </a:r>
            <a:r>
              <a:rPr lang="ko-KR" altLang="en-US" b="1" dirty="0" err="1"/>
              <a:t>차별점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가지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100" dirty="0"/>
              <a:t>	- </a:t>
            </a:r>
            <a:r>
              <a:rPr lang="ko-KR" altLang="en-US" sz="2100" dirty="0"/>
              <a:t>특별한 </a:t>
            </a:r>
            <a:r>
              <a:rPr lang="en-US" altLang="ko-KR" sz="2100" dirty="0"/>
              <a:t>Loss </a:t>
            </a:r>
            <a:r>
              <a:rPr lang="ko-KR" altLang="en-US" sz="2100" dirty="0"/>
              <a:t>함수</a:t>
            </a:r>
            <a:r>
              <a:rPr lang="en-US" altLang="ko-KR" sz="2100" dirty="0"/>
              <a:t>(KL</a:t>
            </a:r>
            <a:r>
              <a:rPr lang="ko-KR" altLang="en-US" sz="2100" dirty="0"/>
              <a:t> 와 </a:t>
            </a:r>
            <a:r>
              <a:rPr lang="en-US" altLang="ko-KR" sz="2100" dirty="0"/>
              <a:t>CE</a:t>
            </a:r>
            <a:r>
              <a:rPr lang="ko-KR" altLang="en-US" sz="2100" dirty="0"/>
              <a:t>의 가중함</a:t>
            </a:r>
            <a:r>
              <a:rPr lang="en-US" altLang="ko-KR" sz="2100" dirty="0"/>
              <a:t>)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	-</a:t>
            </a:r>
            <a:r>
              <a:rPr lang="ko-KR" altLang="en-US" sz="2100" dirty="0"/>
              <a:t> </a:t>
            </a:r>
            <a:r>
              <a:rPr lang="en-US" altLang="ko-KR" sz="2100" dirty="0"/>
              <a:t>Temperature</a:t>
            </a:r>
            <a:r>
              <a:rPr lang="ko-KR" altLang="en-US" sz="2100" dirty="0"/>
              <a:t> 개념 도입</a:t>
            </a:r>
            <a:endParaRPr lang="en-US" altLang="ko-KR" sz="2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현재 </a:t>
            </a:r>
            <a:r>
              <a:rPr lang="en-US" altLang="ko-KR" b="1" dirty="0"/>
              <a:t>Knowledge Distillation</a:t>
            </a:r>
            <a:r>
              <a:rPr lang="ko-KR" altLang="en-US" b="1" dirty="0"/>
              <a:t>의 </a:t>
            </a:r>
            <a:r>
              <a:rPr lang="ko-KR" altLang="en-US" b="1" dirty="0" err="1"/>
              <a:t>차별점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가지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100" dirty="0"/>
              <a:t>	- LLM </a:t>
            </a:r>
            <a:r>
              <a:rPr lang="ko-KR" altLang="en-US" sz="2100" dirty="0"/>
              <a:t>통한 추론 </a:t>
            </a:r>
            <a:r>
              <a:rPr lang="en-US" altLang="ko-KR" sz="2100" dirty="0"/>
              <a:t>= Ground Truth </a:t>
            </a:r>
          </a:p>
          <a:p>
            <a:pPr marL="0" indent="0">
              <a:buNone/>
            </a:pPr>
            <a:r>
              <a:rPr lang="en-US" altLang="ko-KR" sz="2100" dirty="0"/>
              <a:t>	- SFT =</a:t>
            </a:r>
            <a:r>
              <a:rPr lang="ko-KR" altLang="en-US" sz="2100" dirty="0"/>
              <a:t> </a:t>
            </a:r>
            <a:r>
              <a:rPr lang="en-US" altLang="ko-KR" sz="2100" dirty="0"/>
              <a:t>Knowledge Distillation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771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1220D-2D5E-8867-B912-9EB2BD6EB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A9A4A-74BF-FC67-E150-1869C8E3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끝나고 가지고 갈 질의응답 네 가지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83163-9150-39DF-657A-1BDA3DE36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120"/>
            <a:ext cx="10996534" cy="3960578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초기 </a:t>
            </a:r>
            <a:r>
              <a:rPr lang="en-US" altLang="ko-KR" b="1" dirty="0"/>
              <a:t>KD</a:t>
            </a:r>
            <a:r>
              <a:rPr lang="ko-KR" altLang="en-US" b="1" dirty="0"/>
              <a:t>에서 </a:t>
            </a:r>
            <a:r>
              <a:rPr lang="en-US" altLang="ko-KR" b="1" dirty="0"/>
              <a:t>Temperature</a:t>
            </a:r>
            <a:r>
              <a:rPr lang="ko-KR" altLang="en-US" b="1" dirty="0"/>
              <a:t>를 높이는 이유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100" dirty="0"/>
              <a:t>- </a:t>
            </a:r>
            <a:r>
              <a:rPr lang="ko-KR" altLang="en-US" sz="2100" dirty="0"/>
              <a:t>비주류 클래스의 우열을 </a:t>
            </a:r>
            <a:r>
              <a:rPr lang="en-US" altLang="ko-KR" sz="2100" dirty="0"/>
              <a:t>student </a:t>
            </a:r>
            <a:r>
              <a:rPr lang="ko-KR" altLang="en-US" sz="2100" dirty="0"/>
              <a:t>모델이 학습하도록 하기 위함</a:t>
            </a:r>
            <a:endParaRPr lang="en-US" altLang="ko-KR" sz="2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현재 언어모델에서 </a:t>
            </a:r>
            <a:r>
              <a:rPr lang="en-US" altLang="ko-KR" b="1" dirty="0"/>
              <a:t>Temperature</a:t>
            </a:r>
            <a:r>
              <a:rPr lang="ko-KR" altLang="en-US" b="1" dirty="0"/>
              <a:t>를 높이는 이유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2100" dirty="0"/>
              <a:t>- </a:t>
            </a:r>
            <a:r>
              <a:rPr lang="ko-KR" altLang="en-US" sz="2100" dirty="0"/>
              <a:t>출력 확률을 평탄화 시켜 </a:t>
            </a:r>
            <a:r>
              <a:rPr lang="en-US" altLang="ko-KR" sz="2100" dirty="0"/>
              <a:t>top-k </a:t>
            </a:r>
            <a:r>
              <a:rPr lang="ko-KR" altLang="en-US" sz="2100" dirty="0"/>
              <a:t>등의 샘플링 기법으로 다양한 출력 유도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411931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718C-951C-CFD2-D385-31E8C51A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BAC3-95DD-7BC5-0B3A-AEE5B476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끝나고 가지고 갈 질의응답 네 가지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6F52E-29A2-65B7-3D39-8A68D3FDC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119"/>
            <a:ext cx="9017833" cy="4282867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초기 </a:t>
            </a:r>
            <a:r>
              <a:rPr lang="en-US" altLang="ko-KR" b="1" dirty="0"/>
              <a:t>Knowledge Distillation</a:t>
            </a:r>
            <a:r>
              <a:rPr lang="ko-KR" altLang="en-US" b="1" dirty="0"/>
              <a:t>의 </a:t>
            </a:r>
            <a:r>
              <a:rPr lang="ko-KR" altLang="en-US" b="1" dirty="0" err="1"/>
              <a:t>차별점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가지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100" dirty="0"/>
              <a:t>	- </a:t>
            </a:r>
            <a:r>
              <a:rPr lang="ko-KR" altLang="en-US" sz="2100" dirty="0"/>
              <a:t>특별한 </a:t>
            </a:r>
            <a:r>
              <a:rPr lang="en-US" altLang="ko-KR" sz="2100" dirty="0"/>
              <a:t>Loss </a:t>
            </a:r>
            <a:r>
              <a:rPr lang="ko-KR" altLang="en-US" sz="2100" dirty="0"/>
              <a:t>함수</a:t>
            </a:r>
            <a:r>
              <a:rPr lang="en-US" altLang="ko-KR" sz="2100" dirty="0"/>
              <a:t>(KL</a:t>
            </a:r>
            <a:r>
              <a:rPr lang="ko-KR" altLang="en-US" sz="2100" dirty="0"/>
              <a:t> 와 </a:t>
            </a:r>
            <a:r>
              <a:rPr lang="en-US" altLang="ko-KR" sz="2100" dirty="0"/>
              <a:t>CE</a:t>
            </a:r>
            <a:r>
              <a:rPr lang="ko-KR" altLang="en-US" sz="2100" dirty="0"/>
              <a:t>의 가중함</a:t>
            </a:r>
            <a:r>
              <a:rPr lang="en-US" altLang="ko-KR" sz="2100" dirty="0"/>
              <a:t>)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marL="0" indent="0">
              <a:buNone/>
            </a:pPr>
            <a:r>
              <a:rPr lang="en-US" altLang="ko-KR" sz="2100" dirty="0"/>
              <a:t>	-</a:t>
            </a:r>
            <a:r>
              <a:rPr lang="ko-KR" altLang="en-US" sz="2100" dirty="0"/>
              <a:t> </a:t>
            </a:r>
            <a:r>
              <a:rPr lang="en-US" altLang="ko-KR" sz="2100" dirty="0"/>
              <a:t>Temperature</a:t>
            </a:r>
            <a:r>
              <a:rPr lang="ko-KR" altLang="en-US" sz="2100" dirty="0"/>
              <a:t> 개념 도입</a:t>
            </a:r>
            <a:endParaRPr lang="en-US" altLang="ko-KR" sz="2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현재 </a:t>
            </a:r>
            <a:r>
              <a:rPr lang="en-US" altLang="ko-KR" b="1" dirty="0"/>
              <a:t>Knowledge Distillation</a:t>
            </a:r>
            <a:r>
              <a:rPr lang="ko-KR" altLang="en-US" b="1" dirty="0"/>
              <a:t>의 </a:t>
            </a:r>
            <a:r>
              <a:rPr lang="ko-KR" altLang="en-US" b="1" dirty="0" err="1"/>
              <a:t>차별점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가지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2100" dirty="0"/>
              <a:t>	- LLM </a:t>
            </a:r>
            <a:r>
              <a:rPr lang="ko-KR" altLang="en-US" sz="2100" dirty="0"/>
              <a:t>통한 추론 </a:t>
            </a:r>
            <a:r>
              <a:rPr lang="en-US" altLang="ko-KR" sz="2100" dirty="0"/>
              <a:t>= Ground Truth </a:t>
            </a:r>
          </a:p>
          <a:p>
            <a:pPr marL="0" indent="0">
              <a:buNone/>
            </a:pPr>
            <a:r>
              <a:rPr lang="en-US" altLang="ko-KR" sz="2100" dirty="0"/>
              <a:t>	- SFT =</a:t>
            </a:r>
            <a:r>
              <a:rPr lang="ko-KR" altLang="en-US" sz="2100" dirty="0"/>
              <a:t> </a:t>
            </a:r>
            <a:r>
              <a:rPr lang="en-US" altLang="ko-KR" sz="2100" dirty="0"/>
              <a:t>Knowledge Distillation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35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13A62-EA9A-C590-CF2F-77F5B11A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E331B-556F-3A5E-A866-F11EE190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끝나고 가지고 갈 질의응답 네 가지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FCE0B-AC3A-037E-2A0D-2DEEE487D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120"/>
            <a:ext cx="10996534" cy="3960578"/>
          </a:xfrm>
        </p:spPr>
        <p:txBody>
          <a:bodyPr>
            <a:norm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초기 </a:t>
            </a:r>
            <a:r>
              <a:rPr lang="en-US" altLang="ko-KR" b="1" dirty="0"/>
              <a:t>KD</a:t>
            </a:r>
            <a:r>
              <a:rPr lang="ko-KR" altLang="en-US" b="1" dirty="0"/>
              <a:t>에서 </a:t>
            </a:r>
            <a:r>
              <a:rPr lang="en-US" altLang="ko-KR" b="1" dirty="0"/>
              <a:t>Temperature</a:t>
            </a:r>
            <a:r>
              <a:rPr lang="ko-KR" altLang="en-US" b="1" dirty="0"/>
              <a:t>를 높이는 이유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sz="2100" dirty="0"/>
              <a:t>- </a:t>
            </a:r>
            <a:r>
              <a:rPr lang="ko-KR" altLang="en-US" sz="2100" dirty="0"/>
              <a:t>비주류 클래스의 우열을 </a:t>
            </a:r>
            <a:r>
              <a:rPr lang="en-US" altLang="ko-KR" sz="2100" dirty="0"/>
              <a:t>student </a:t>
            </a:r>
            <a:r>
              <a:rPr lang="ko-KR" altLang="en-US" sz="2100" dirty="0"/>
              <a:t>모델이 학습하도록 하기 위함</a:t>
            </a:r>
            <a:endParaRPr lang="en-US" altLang="ko-KR" sz="21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현재 언어모델에서 </a:t>
            </a:r>
            <a:r>
              <a:rPr lang="en-US" altLang="ko-KR" b="1" dirty="0"/>
              <a:t>Temperature</a:t>
            </a:r>
            <a:r>
              <a:rPr lang="ko-KR" altLang="en-US" b="1" dirty="0"/>
              <a:t>를 높이는 이유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2100" dirty="0"/>
              <a:t>- </a:t>
            </a:r>
            <a:r>
              <a:rPr lang="ko-KR" altLang="en-US" sz="2100" dirty="0"/>
              <a:t>출력 확률을 평탄화 시켜 </a:t>
            </a:r>
            <a:r>
              <a:rPr lang="en-US" altLang="ko-KR" sz="2100" dirty="0"/>
              <a:t>top-k </a:t>
            </a:r>
            <a:r>
              <a:rPr lang="ko-KR" altLang="en-US" sz="2100" dirty="0"/>
              <a:t>등의 샘플링 기법으로 다양한 출력 유도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56709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D04A-9F42-3B3D-24FA-3BA4E928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1EC32-065C-E092-AFF8-2655543E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(KD)Knowledge</a:t>
            </a:r>
            <a:r>
              <a:rPr lang="ko-KR" altLang="en-US" b="1" dirty="0"/>
              <a:t> </a:t>
            </a:r>
            <a:r>
              <a:rPr lang="en-US" altLang="ko-KR" b="1" dirty="0"/>
              <a:t>Distillation</a:t>
            </a:r>
            <a:r>
              <a:rPr lang="ko-KR" altLang="en-US" b="1" dirty="0"/>
              <a:t>의 시작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CDB91-DCEC-EFEE-EE3D-5A57D5A20B94}"/>
              </a:ext>
            </a:extLst>
          </p:cNvPr>
          <p:cNvSpPr txBox="1"/>
          <p:nvPr/>
        </p:nvSpPr>
        <p:spPr>
          <a:xfrm>
            <a:off x="122419" y="4405775"/>
            <a:ext cx="116173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번역</a:t>
            </a:r>
            <a:r>
              <a:rPr lang="en-US" altLang="ko-KR" sz="2800" b="1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복잡한 모델이 훈련된 후에는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'</a:t>
            </a:r>
            <a:r>
              <a:rPr lang="ko-KR" altLang="en-US" b="1" dirty="0"/>
              <a:t>지식 증류</a:t>
            </a:r>
            <a:r>
              <a:rPr lang="en-US" altLang="ko-KR" b="1" dirty="0"/>
              <a:t>(distillation</a:t>
            </a:r>
            <a:r>
              <a:rPr lang="en-US" altLang="ko-KR" dirty="0"/>
              <a:t>)'</a:t>
            </a:r>
            <a:r>
              <a:rPr lang="ko-KR" altLang="en-US" dirty="0"/>
              <a:t>라고 부르는 다른 종류의 훈련을 사용하여</a:t>
            </a:r>
            <a:r>
              <a:rPr lang="en-US" altLang="ko-KR" dirty="0"/>
              <a:t>, </a:t>
            </a:r>
            <a:r>
              <a:rPr lang="ko-KR" altLang="en-US" dirty="0"/>
              <a:t>그 복잡한 모델로부터 더 </a:t>
            </a:r>
            <a:r>
              <a:rPr lang="ko-KR" altLang="en-US" b="1" dirty="0"/>
              <a:t>배포에 적합한 작은 모델로 지식을 전달</a:t>
            </a:r>
            <a:r>
              <a:rPr lang="ko-KR" altLang="en-US" dirty="0"/>
              <a:t>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FC67C-8BCB-C680-6AC6-7D7EAC7491BD}"/>
              </a:ext>
            </a:extLst>
          </p:cNvPr>
          <p:cNvSpPr txBox="1"/>
          <p:nvPr/>
        </p:nvSpPr>
        <p:spPr>
          <a:xfrm>
            <a:off x="122419" y="1695368"/>
            <a:ext cx="12012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원문</a:t>
            </a:r>
            <a:r>
              <a:rPr lang="en-US" altLang="ko-KR" sz="2800" b="1" dirty="0"/>
              <a:t>)</a:t>
            </a:r>
          </a:p>
          <a:p>
            <a:endParaRPr lang="ko-KR" altLang="en-US" sz="28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53EC50-844C-DD27-F545-EBF77B16C557}"/>
              </a:ext>
            </a:extLst>
          </p:cNvPr>
          <p:cNvGrpSpPr/>
          <p:nvPr/>
        </p:nvGrpSpPr>
        <p:grpSpPr>
          <a:xfrm>
            <a:off x="7494" y="2429878"/>
            <a:ext cx="12192000" cy="1055146"/>
            <a:chOff x="0" y="3118784"/>
            <a:chExt cx="12192000" cy="105514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6FA3082-B407-E672-FD6E-CE5DDB087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118784"/>
              <a:ext cx="12192000" cy="1055146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69FE61E-EC27-7F5A-3243-4CA654765F10}"/>
                </a:ext>
              </a:extLst>
            </p:cNvPr>
            <p:cNvCxnSpPr/>
            <p:nvPr/>
          </p:nvCxnSpPr>
          <p:spPr>
            <a:xfrm>
              <a:off x="5831174" y="3429000"/>
              <a:ext cx="6213423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D335BD5-A196-288F-A494-CA3176C5164B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5" y="3798757"/>
              <a:ext cx="11929672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49D867C-9C0B-0B81-6C41-70A3495A9EA5}"/>
                </a:ext>
              </a:extLst>
            </p:cNvPr>
            <p:cNvCxnSpPr>
              <a:cxnSpLocks/>
            </p:cNvCxnSpPr>
            <p:nvPr/>
          </p:nvCxnSpPr>
          <p:spPr>
            <a:xfrm>
              <a:off x="114925" y="4173930"/>
              <a:ext cx="960619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91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2E070F-B015-28DA-A268-20A6A9F4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4541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533280-32BE-C86E-19FB-132FB943DA9D}"/>
              </a:ext>
            </a:extLst>
          </p:cNvPr>
          <p:cNvCxnSpPr>
            <a:cxnSpLocks/>
          </p:cNvCxnSpPr>
          <p:nvPr/>
        </p:nvCxnSpPr>
        <p:spPr>
          <a:xfrm>
            <a:off x="0" y="479077"/>
            <a:ext cx="756253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2B1D86-FDDB-52EC-1126-B819233507A5}"/>
              </a:ext>
            </a:extLst>
          </p:cNvPr>
          <p:cNvCxnSpPr>
            <a:cxnSpLocks/>
          </p:cNvCxnSpPr>
          <p:nvPr/>
        </p:nvCxnSpPr>
        <p:spPr>
          <a:xfrm>
            <a:off x="0" y="961261"/>
            <a:ext cx="455701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DA48D2-7840-5AC8-31A2-76C178348F3F}"/>
              </a:ext>
            </a:extLst>
          </p:cNvPr>
          <p:cNvCxnSpPr>
            <a:cxnSpLocks/>
          </p:cNvCxnSpPr>
          <p:nvPr/>
        </p:nvCxnSpPr>
        <p:spPr>
          <a:xfrm>
            <a:off x="77449" y="4645419"/>
            <a:ext cx="3887449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047F5A4E-A6C9-7652-87E7-EF170572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873" y="2212580"/>
            <a:ext cx="3328127" cy="4645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AFA425-5077-2FBF-43BD-B59C3EA7A5A3}"/>
              </a:ext>
            </a:extLst>
          </p:cNvPr>
          <p:cNvSpPr txBox="1"/>
          <p:nvPr/>
        </p:nvSpPr>
        <p:spPr>
          <a:xfrm>
            <a:off x="112738" y="4800134"/>
            <a:ext cx="64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https://arxiv.org/abs/1503.02531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298821-2FBC-64EC-BC56-10C872F6B4A7}"/>
              </a:ext>
            </a:extLst>
          </p:cNvPr>
          <p:cNvSpPr txBox="1"/>
          <p:nvPr/>
        </p:nvSpPr>
        <p:spPr>
          <a:xfrm>
            <a:off x="3964898" y="6012027"/>
            <a:ext cx="489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https://ko.wikipedia.org/wiki/%EC%A0%9C%ED%94%84%EB%A6%AC_%ED%9E%8C%ED%84%B4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24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C432E-9DA6-CCFA-29B1-58FD4636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21803-5DA6-3363-854F-B9EA823F7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626"/>
            <a:ext cx="10515600" cy="1971207"/>
          </a:xfrm>
        </p:spPr>
        <p:txBody>
          <a:bodyPr/>
          <a:lstStyle/>
          <a:p>
            <a:pPr algn="l">
              <a:buNone/>
            </a:pPr>
            <a:r>
              <a:rPr lang="ko-KR" altLang="en-US" b="1" i="0" dirty="0">
                <a:effectLst/>
              </a:rPr>
              <a:t>지연시간</a:t>
            </a:r>
            <a:r>
              <a:rPr lang="en-US" altLang="ko-KR" b="1" i="0" dirty="0">
                <a:effectLst/>
              </a:rPr>
              <a:t>(Latency) vs </a:t>
            </a:r>
            <a:r>
              <a:rPr lang="ko-KR" altLang="en-US" b="1" i="0" dirty="0">
                <a:effectLst/>
              </a:rPr>
              <a:t>처리량</a:t>
            </a:r>
            <a:r>
              <a:rPr lang="en-US" altLang="ko-KR" b="1" i="0" dirty="0">
                <a:effectLst/>
              </a:rPr>
              <a:t>(Throughput)</a:t>
            </a:r>
          </a:p>
          <a:p>
            <a:pPr algn="l">
              <a:buNone/>
            </a:pPr>
            <a:endParaRPr lang="en-US" altLang="ko-KR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100" b="1" i="0" dirty="0">
                <a:effectLst/>
              </a:rPr>
              <a:t>모바일 사이트의 로드 시간이 </a:t>
            </a:r>
            <a:r>
              <a:rPr lang="en-US" altLang="ko-KR" sz="2100" b="1" i="0" dirty="0">
                <a:effectLst/>
              </a:rPr>
              <a:t>3</a:t>
            </a:r>
            <a:r>
              <a:rPr lang="ko-KR" altLang="en-US" sz="2100" b="1" i="0" dirty="0">
                <a:effectLst/>
              </a:rPr>
              <a:t>초를 넘기면 방문자의 </a:t>
            </a:r>
            <a:r>
              <a:rPr lang="en-US" altLang="ko-KR" sz="2100" b="1" i="0" dirty="0">
                <a:effectLst/>
              </a:rPr>
              <a:t>53%</a:t>
            </a:r>
            <a:r>
              <a:rPr lang="ko-KR" altLang="en-US" sz="2100" b="1" i="0" dirty="0">
                <a:effectLst/>
              </a:rPr>
              <a:t>가 사이트를 이탈</a:t>
            </a:r>
            <a:r>
              <a:rPr lang="ko-KR" altLang="en-US" sz="2100" b="0" i="0" dirty="0">
                <a:effectLst/>
              </a:rPr>
              <a:t>한다고 합니다</a:t>
            </a:r>
            <a:r>
              <a:rPr lang="en-US" altLang="ko-KR" sz="2100" b="0" i="0" dirty="0">
                <a:effectLst/>
              </a:rPr>
              <a:t>. (</a:t>
            </a:r>
            <a:r>
              <a:rPr lang="ko-KR" altLang="en-US" sz="2100" b="0" i="0" dirty="0">
                <a:effectLst/>
              </a:rPr>
              <a:t>출처</a:t>
            </a:r>
            <a:r>
              <a:rPr lang="en-US" altLang="ko-KR" sz="2100" b="0" i="0" dirty="0">
                <a:effectLst/>
              </a:rPr>
              <a:t>: </a:t>
            </a:r>
            <a:r>
              <a:rPr lang="en-US" altLang="ko-KR" sz="21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Ads Support</a:t>
            </a:r>
            <a:r>
              <a:rPr lang="en-US" altLang="ko-KR" sz="2100" b="0" i="0" dirty="0"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427EE8-E9E1-5F03-01D2-29584398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2822"/>
            <a:ext cx="12192000" cy="23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9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5587-8009-C150-F918-FEE9F93D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84D910-F618-D5D9-0C13-FF7A4D2BFCD9}"/>
              </a:ext>
            </a:extLst>
          </p:cNvPr>
          <p:cNvSpPr txBox="1"/>
          <p:nvPr/>
        </p:nvSpPr>
        <p:spPr>
          <a:xfrm>
            <a:off x="7072986" y="0"/>
            <a:ext cx="44394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effectLst/>
                <a:latin typeface="Consolas" panose="020B0609020204030204" pitchFamily="49" charset="0"/>
              </a:rPr>
              <a:t>distilbert</a:t>
            </a:r>
            <a:r>
              <a:rPr lang="en-US" altLang="ko-KR" sz="2800" b="1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2800" b="1" dirty="0" err="1">
                <a:effectLst/>
                <a:latin typeface="Consolas" panose="020B0609020204030204" pitchFamily="49" charset="0"/>
              </a:rPr>
              <a:t>distilbert</a:t>
            </a:r>
            <a:r>
              <a:rPr lang="en-US" altLang="ko-KR" sz="2800" b="1" dirty="0">
                <a:effectLst/>
                <a:latin typeface="Consolas" panose="020B0609020204030204" pitchFamily="49" charset="0"/>
              </a:rPr>
              <a:t>-base-uncased</a:t>
            </a:r>
          </a:p>
          <a:p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C426A-C8E7-B2EE-2B0C-F07B6FF71FC2}"/>
              </a:ext>
            </a:extLst>
          </p:cNvPr>
          <p:cNvSpPr txBox="1"/>
          <p:nvPr/>
        </p:nvSpPr>
        <p:spPr>
          <a:xfrm>
            <a:off x="1064302" y="6205928"/>
            <a:ext cx="4099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effectLst/>
                <a:latin typeface="Consolas" panose="020B0609020204030204" pitchFamily="49" charset="0"/>
              </a:rPr>
              <a:t>bert</a:t>
            </a:r>
            <a:r>
              <a:rPr lang="en-US" altLang="ko-KR" sz="2800" b="1" dirty="0">
                <a:effectLst/>
                <a:latin typeface="Consolas" panose="020B0609020204030204" pitchFamily="49" charset="0"/>
              </a:rPr>
              <a:t>-base-uncased</a:t>
            </a:r>
          </a:p>
          <a:p>
            <a:endParaRPr lang="ko-KR" altLang="en-US" sz="28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57AB7B-FC9D-71EF-A801-877CBCF5E2DF}"/>
              </a:ext>
            </a:extLst>
          </p:cNvPr>
          <p:cNvGrpSpPr/>
          <p:nvPr/>
        </p:nvGrpSpPr>
        <p:grpSpPr>
          <a:xfrm>
            <a:off x="0" y="0"/>
            <a:ext cx="6962373" cy="3281628"/>
            <a:chOff x="0" y="0"/>
            <a:chExt cx="6962373" cy="32816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D3BFDB-3401-6C67-A3BF-5566C7F0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373" cy="328162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7937640-5E12-14EA-EE37-97411EFB01D7}"/>
                </a:ext>
              </a:extLst>
            </p:cNvPr>
            <p:cNvSpPr/>
            <p:nvPr/>
          </p:nvSpPr>
          <p:spPr>
            <a:xfrm>
              <a:off x="0" y="2518348"/>
              <a:ext cx="1768839" cy="3972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6DB747-1D3B-F614-EE74-33DCE1B3B7F8}"/>
              </a:ext>
            </a:extLst>
          </p:cNvPr>
          <p:cNvGrpSpPr/>
          <p:nvPr/>
        </p:nvGrpSpPr>
        <p:grpSpPr>
          <a:xfrm>
            <a:off x="4673600" y="2712273"/>
            <a:ext cx="7518400" cy="4145727"/>
            <a:chOff x="4673600" y="2712273"/>
            <a:chExt cx="7518400" cy="414572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323BB5-E146-22F0-3BAD-D4543C0BE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2712273"/>
              <a:ext cx="7518400" cy="414572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80344A-23BF-417A-0E46-2C0F5EBCDC86}"/>
                </a:ext>
              </a:extLst>
            </p:cNvPr>
            <p:cNvSpPr/>
            <p:nvPr/>
          </p:nvSpPr>
          <p:spPr>
            <a:xfrm>
              <a:off x="4761875" y="6007308"/>
              <a:ext cx="2088630" cy="4159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161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3CF58-0114-CA0B-6979-26406060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59DC01-67E9-8E61-7A06-C00A1C7E100B}"/>
              </a:ext>
            </a:extLst>
          </p:cNvPr>
          <p:cNvGrpSpPr/>
          <p:nvPr/>
        </p:nvGrpSpPr>
        <p:grpSpPr>
          <a:xfrm>
            <a:off x="688764" y="0"/>
            <a:ext cx="6692176" cy="6858000"/>
            <a:chOff x="2749912" y="0"/>
            <a:chExt cx="6692176" cy="6858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422D7E-E96D-A9FC-D523-870E39DF880E}"/>
                </a:ext>
              </a:extLst>
            </p:cNvPr>
            <p:cNvGrpSpPr/>
            <p:nvPr/>
          </p:nvGrpSpPr>
          <p:grpSpPr>
            <a:xfrm>
              <a:off x="2749912" y="0"/>
              <a:ext cx="6692176" cy="6858000"/>
              <a:chOff x="2749912" y="0"/>
              <a:chExt cx="6692176" cy="68580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05288D7-893B-E989-1FDC-35715676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9912" y="0"/>
                <a:ext cx="6692176" cy="685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A31D8-07CB-CAF5-7301-C86A4234988E}"/>
                  </a:ext>
                </a:extLst>
              </p:cNvPr>
              <p:cNvSpPr txBox="1"/>
              <p:nvPr/>
            </p:nvSpPr>
            <p:spPr>
              <a:xfrm>
                <a:off x="6295870" y="82446"/>
                <a:ext cx="876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C00000"/>
                    </a:solidFill>
                  </a:rPr>
                  <a:t>671B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2BF798-2B25-58C8-E469-22CFE4920A4A}"/>
                </a:ext>
              </a:extLst>
            </p:cNvPr>
            <p:cNvSpPr/>
            <p:nvPr/>
          </p:nvSpPr>
          <p:spPr>
            <a:xfrm>
              <a:off x="6355831" y="1266670"/>
              <a:ext cx="258580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67D46-325A-FA42-9818-F13BD56C2D2A}"/>
                </a:ext>
              </a:extLst>
            </p:cNvPr>
            <p:cNvSpPr/>
            <p:nvPr/>
          </p:nvSpPr>
          <p:spPr>
            <a:xfrm>
              <a:off x="6295870" y="2450894"/>
              <a:ext cx="229349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F85C75A-E5E7-B825-0276-F81686BF61EB}"/>
                </a:ext>
              </a:extLst>
            </p:cNvPr>
            <p:cNvSpPr/>
            <p:nvPr/>
          </p:nvSpPr>
          <p:spPr>
            <a:xfrm>
              <a:off x="6295870" y="3635117"/>
              <a:ext cx="2188563" cy="40265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982C80-972E-ECEB-6168-1DC474A9E049}"/>
                </a:ext>
              </a:extLst>
            </p:cNvPr>
            <p:cNvSpPr/>
            <p:nvPr/>
          </p:nvSpPr>
          <p:spPr>
            <a:xfrm>
              <a:off x="6400801" y="4852665"/>
              <a:ext cx="2188563" cy="40265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DA83EFF-09A9-F4A4-BBA4-7DBEF33ED7BB}"/>
                </a:ext>
              </a:extLst>
            </p:cNvPr>
            <p:cNvSpPr/>
            <p:nvPr/>
          </p:nvSpPr>
          <p:spPr>
            <a:xfrm>
              <a:off x="6355831" y="6070213"/>
              <a:ext cx="2450890" cy="36933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4E3999-DC33-B377-5279-BE13259B4531}"/>
              </a:ext>
            </a:extLst>
          </p:cNvPr>
          <p:cNvSpPr txBox="1"/>
          <p:nvPr/>
        </p:nvSpPr>
        <p:spPr>
          <a:xfrm>
            <a:off x="7907311" y="5314013"/>
            <a:ext cx="3747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https://huggingface.co/models?pipeline_tag=text-generation&amp;sort=trending&amp;search=deepseek-ai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82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188</TotalTime>
  <Words>1055</Words>
  <Application>Microsoft Office PowerPoint</Application>
  <PresentationFormat>와이드스크린</PresentationFormat>
  <Paragraphs>167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Consolas</vt:lpstr>
      <vt:lpstr>Office 테마</vt:lpstr>
      <vt:lpstr>Knowledge Distillation의 과거와 현재</vt:lpstr>
      <vt:lpstr>목차</vt:lpstr>
      <vt:lpstr>끝나고 가지고 갈 질의응답 네 가지</vt:lpstr>
      <vt:lpstr>끝나고 가지고 갈 질의응답 네 가지</vt:lpstr>
      <vt:lpstr>1. (KD)Knowledge Distillation의 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KD의 초기 이론</vt:lpstr>
      <vt:lpstr>PowerPoint 프레젠테이션</vt:lpstr>
      <vt:lpstr>PowerPoint 프레젠테이션</vt:lpstr>
      <vt:lpstr>PowerPoint 프레젠테이션</vt:lpstr>
      <vt:lpstr>PowerPoint 프레젠테이션</vt:lpstr>
      <vt:lpstr>3. 언어모델과 KD에서의 Temperature</vt:lpstr>
      <vt:lpstr>PowerPoint 프레젠테이션</vt:lpstr>
      <vt:lpstr>PowerPoint 프레젠테이션</vt:lpstr>
      <vt:lpstr>PowerPoint 프레젠테이션</vt:lpstr>
      <vt:lpstr>4. 언어모델에서의 Distillation</vt:lpstr>
      <vt:lpstr>PowerPoint 프레젠테이션</vt:lpstr>
      <vt:lpstr>PowerPoint 프레젠테이션</vt:lpstr>
      <vt:lpstr>PowerPoint 프레젠테이션</vt:lpstr>
      <vt:lpstr>5. 결론</vt:lpstr>
      <vt:lpstr>6. 현재의 KD란?</vt:lpstr>
      <vt:lpstr>PowerPoint 프레젠테이션</vt:lpstr>
      <vt:lpstr>PowerPoint 프레젠테이션</vt:lpstr>
      <vt:lpstr>끝나고 가지고 갈 질의응답 네 가지</vt:lpstr>
      <vt:lpstr>끝나고 가지고 갈 질의응답 네 가지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경호 김</dc:creator>
  <cp:lastModifiedBy>경호 김</cp:lastModifiedBy>
  <cp:revision>8</cp:revision>
  <dcterms:created xsi:type="dcterms:W3CDTF">2025-04-11T11:36:27Z</dcterms:created>
  <dcterms:modified xsi:type="dcterms:W3CDTF">2025-04-11T14:52:41Z</dcterms:modified>
</cp:coreProperties>
</file>